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43" r:id="rId2"/>
    <p:sldId id="418" r:id="rId3"/>
    <p:sldId id="420" r:id="rId4"/>
    <p:sldId id="419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428" r:id="rId13"/>
    <p:sldId id="445" r:id="rId14"/>
    <p:sldId id="446" r:id="rId15"/>
    <p:sldId id="432" r:id="rId16"/>
    <p:sldId id="433" r:id="rId17"/>
    <p:sldId id="448" r:id="rId18"/>
    <p:sldId id="438" r:id="rId19"/>
    <p:sldId id="439" r:id="rId20"/>
    <p:sldId id="440" r:id="rId21"/>
    <p:sldId id="441" r:id="rId22"/>
    <p:sldId id="442" r:id="rId23"/>
    <p:sldId id="270" r:id="rId24"/>
    <p:sldId id="265" r:id="rId25"/>
    <p:sldId id="269" r:id="rId26"/>
    <p:sldId id="268" r:id="rId27"/>
    <p:sldId id="273" r:id="rId28"/>
    <p:sldId id="272" r:id="rId29"/>
    <p:sldId id="274" r:id="rId30"/>
    <p:sldId id="271" r:id="rId31"/>
    <p:sldId id="275" r:id="rId32"/>
    <p:sldId id="276" r:id="rId33"/>
    <p:sldId id="384" r:id="rId34"/>
  </p:sldIdLst>
  <p:sldSz cx="12192000" cy="6858000"/>
  <p:notesSz cx="9939338" cy="68072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88F4"/>
    <a:srgbClr val="FF5B57"/>
    <a:srgbClr val="5C2D62"/>
    <a:srgbClr val="FCC259"/>
    <a:srgbClr val="7FCFF5"/>
    <a:srgbClr val="7C87F5"/>
    <a:srgbClr val="F6A546"/>
    <a:srgbClr val="595959"/>
    <a:srgbClr val="7ECDF7"/>
    <a:srgbClr val="7FC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2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22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7045" cy="341542"/>
          </a:xfrm>
          <a:prstGeom prst="rect">
            <a:avLst/>
          </a:prstGeom>
        </p:spPr>
        <p:txBody>
          <a:bodyPr vert="horz" lIns="91687" tIns="45843" rIns="91687" bIns="45843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9993" y="0"/>
            <a:ext cx="4307045" cy="341542"/>
          </a:xfrm>
          <a:prstGeom prst="rect">
            <a:avLst/>
          </a:prstGeom>
        </p:spPr>
        <p:txBody>
          <a:bodyPr vert="horz" lIns="91687" tIns="45843" rIns="91687" bIns="45843" rtlCol="0"/>
          <a:lstStyle>
            <a:lvl1pPr algn="r">
              <a:defRPr sz="1200"/>
            </a:lvl1pPr>
          </a:lstStyle>
          <a:p>
            <a:fld id="{CD4C61B8-91BB-448D-A7A2-800E1C8ADCFA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7" tIns="45843" rIns="91687" bIns="45843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687" tIns="45843" rIns="91687" bIns="45843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6465659"/>
            <a:ext cx="4307045" cy="341541"/>
          </a:xfrm>
          <a:prstGeom prst="rect">
            <a:avLst/>
          </a:prstGeom>
        </p:spPr>
        <p:txBody>
          <a:bodyPr vert="horz" lIns="91687" tIns="45843" rIns="91687" bIns="45843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9993" y="6465659"/>
            <a:ext cx="4307045" cy="341541"/>
          </a:xfrm>
          <a:prstGeom prst="rect">
            <a:avLst/>
          </a:prstGeom>
        </p:spPr>
        <p:txBody>
          <a:bodyPr vert="horz" lIns="91687" tIns="45843" rIns="91687" bIns="45843" rtlCol="0" anchor="b"/>
          <a:lstStyle>
            <a:lvl1pPr algn="r">
              <a:defRPr sz="1200"/>
            </a:lvl1pPr>
          </a:lstStyle>
          <a:p>
            <a:fld id="{48194861-C9FB-4F3F-A9A5-DFBEAEBFE090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360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94861-C9FB-4F3F-A9A5-DFBEAEBFE0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864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88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744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562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041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855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190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417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078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075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507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683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5B134-9E54-4233-9AD4-A661A84126CB}" type="datetimeFigureOut">
              <a:rPr lang="zh-CN" altLang="en-US" smtClean="0"/>
              <a:t>2024/8/27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5ECC8-A750-41F8-9F51-0C19912CE8E6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-3908" y="5467"/>
            <a:ext cx="12195907" cy="6852533"/>
            <a:chOff x="-3908" y="5467"/>
            <a:chExt cx="12195907" cy="6852533"/>
          </a:xfrm>
        </p:grpSpPr>
        <p:sp>
          <p:nvSpPr>
            <p:cNvPr id="13" name="矩形 12"/>
            <p:cNvSpPr/>
            <p:nvPr/>
          </p:nvSpPr>
          <p:spPr>
            <a:xfrm>
              <a:off x="-3908" y="5467"/>
              <a:ext cx="12195907" cy="6852533"/>
            </a:xfrm>
            <a:prstGeom prst="rect">
              <a:avLst/>
            </a:prstGeom>
            <a:solidFill>
              <a:srgbClr val="FCC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55658" y="283470"/>
              <a:ext cx="11680684" cy="6291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44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f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4970" y="642938"/>
            <a:ext cx="10242062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學務處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4970" y="2103439"/>
            <a:ext cx="10242062" cy="393223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HGP明朝E"/>
              </a:rPr>
              <a:t>報告人</a:t>
            </a:r>
            <a:r>
              <a:rPr kumimoji="1"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HGP明朝E"/>
              </a:rPr>
              <a:t>:</a:t>
            </a:r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HGP明朝E"/>
              </a:rPr>
              <a:t>學務主任 呂佩緹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  <a:cs typeface="HGP明朝E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65B52BCC-49D0-4E33-8226-1524C52A1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4848" r="1176" b="4150"/>
          <a:stretch>
            <a:fillRect/>
          </a:stretch>
        </p:blipFill>
        <p:spPr bwMode="auto">
          <a:xfrm>
            <a:off x="554617" y="3657601"/>
            <a:ext cx="11125808" cy="2736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602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7484" r="4287"/>
          <a:stretch/>
        </p:blipFill>
        <p:spPr>
          <a:xfrm>
            <a:off x="5829969" y="4523112"/>
            <a:ext cx="3131151" cy="1952501"/>
          </a:xfrm>
          <a:prstGeom prst="rect">
            <a:avLst/>
          </a:prstGeom>
        </p:spPr>
      </p:pic>
      <p:sp>
        <p:nvSpPr>
          <p:cNvPr id="2" name="標題 1"/>
          <p:cNvSpPr txBox="1">
            <a:spLocks/>
          </p:cNvSpPr>
          <p:nvPr/>
        </p:nvSpPr>
        <p:spPr bwMode="auto">
          <a:xfrm>
            <a:off x="2854036" y="96550"/>
            <a:ext cx="6478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體育保健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F75984-B61F-482F-B8DF-2CADC0465727}"/>
              </a:ext>
            </a:extLst>
          </p:cNvPr>
          <p:cNvSpPr txBox="1">
            <a:spLocks/>
          </p:cNvSpPr>
          <p:nvPr/>
        </p:nvSpPr>
        <p:spPr bwMode="auto">
          <a:xfrm>
            <a:off x="1520536" y="946612"/>
            <a:ext cx="914558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一、配合教育部體育署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SH150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方案」及「三三三計畫」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加強學童體適能拍皮球、跳繩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等。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二、健康中心配合政府學童牙齒保健措施，本校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每週五實 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施一次含氟水漱口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同意書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，並於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午餐後提醒學生進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行督導式餐後潔牙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。另外，針對不同年級學生安排健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檢、疫苗接種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如流感疫苗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或身體保健宣導活動等。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11/16(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舉辦校慶體育表演會。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11/18(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補假一天。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-441" r="18678" b="1"/>
          <a:stretch/>
        </p:blipFill>
        <p:spPr>
          <a:xfrm>
            <a:off x="9085812" y="4523111"/>
            <a:ext cx="2681922" cy="19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1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 bwMode="auto">
          <a:xfrm>
            <a:off x="2959835" y="484622"/>
            <a:ext cx="6118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學童用餐 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 bwMode="auto">
          <a:xfrm>
            <a:off x="1374269" y="1406959"/>
            <a:ext cx="9590627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1200"/>
              </a:spcBef>
              <a:buFont typeface="Wingdings 2" panose="05020102010507070707" pitchFamily="18" charset="2"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一、本年度仍採群組方式由西門國小廚房供餐，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低收、中低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收、突遭、特殊及原住民學童可申請補助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。請儘量讓子   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女參與學校午餐或自行帶便當上學，減少家長中午親送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餐點之辛勞。</a:t>
            </a:r>
          </a:p>
          <a:p>
            <a:pPr marL="0" indent="0" eaLnBrk="1" hangingPunct="1">
              <a:spcBef>
                <a:spcPts val="1200"/>
              </a:spcBef>
              <a:buFont typeface="Wingdings 2" panose="05020102010507070707" pitchFamily="18" charset="2"/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二、配合市府實施「禁用一次性及美耐品餐具」政策，家長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送餐或學童自行帶餐到校時避免使用一次性及美耐皿餐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 typeface="Wingdings 2" panose="05020102010507070707" pitchFamily="18" charset="2"/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具，請家長幫學童準備環保餐具及水壺。</a:t>
            </a:r>
          </a:p>
        </p:txBody>
      </p:sp>
      <p:pic>
        <p:nvPicPr>
          <p:cNvPr id="4" name="Picture 2" descr="https://lh3.googleusercontent.com/ojeDXE-HMdN-e_Gs8o53GDrHCmieKm3YOqdnJJ9KDTnuXgIIpbcBmC0eXgUJTm_eT_fBfOs3TAPRoX7Bte7RS4gMEna4bTFz3WcuJEbITndB06WRMjQWxkBhqKjm4anNqVLceQlVQXjaqbYSOY9E2e165jzZV1KUIZeFG-yWZhLt15VR4VV_UQn0hEzlxlN54FNeO-Z18g-2MtPf54U_18ZHmQXJHgQxnIDdmorqkKVUqwNXcY3Wz4RBaG6OhyZatmfkFXCDltHj_7sNmjecC17qP18O7ZMvv5ATEhfVmCRtl1IVyo3xfiilXPDpUPi6xLdyDIxJxi8kirJV4n4jOGx2_pXNJH5hKpU-y70BlFMD5vt-PbwUr3QLuLuYyJCIVfjRT2s1s-aGCujsLs9z197qQrX0IKtdcwoE-UP27PPACwg_E9-WQoHIMY612H_EPgl0GgmZCF3-0i-CzI-1G9HpGOHTuMvbtS2L2WRda9LAMytuykzkrjFIKyQwKQT6MA11PXqdfYIuZqkPgFCApjFk--UtCVUIOvqUw--ZxDfQk5wQCYazYHWRDIdbqleo65RXSC-p9JrPZ2zEYXAllm4BgmtZBCJkIblRz5aV9cD1ttx_66cY1adgqMmvLVRwWXT1xw7veNjgwhjq0_taCDn0bDMt=w1294-h970-no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64" y="4798281"/>
            <a:ext cx="2520950" cy="16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106\衛生\小田園\小田園照片\S__21929986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14" y="4798281"/>
            <a:ext cx="2496883" cy="16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0329\IMG_0103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77" y="4798281"/>
            <a:ext cx="2448371" cy="16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nas3\3_學務處\04衛生組\口腔保健\344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69" y="4798281"/>
            <a:ext cx="2361501" cy="16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99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 bwMode="auto">
          <a:xfrm>
            <a:off x="3592817" y="646575"/>
            <a:ext cx="4913015" cy="63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5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5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5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5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5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3714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5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74295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5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11442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5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485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5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多元社團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A9E9A3-C1ED-4C92-91CA-FEE44170B9F8}"/>
              </a:ext>
            </a:extLst>
          </p:cNvPr>
          <p:cNvSpPr txBox="1">
            <a:spLocks/>
          </p:cNvSpPr>
          <p:nvPr/>
        </p:nvSpPr>
        <p:spPr bwMode="auto">
          <a:xfrm>
            <a:off x="1477389" y="1279905"/>
            <a:ext cx="9143872" cy="415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48332" indent="-148332" algn="l" rtl="0" eaLnBrk="0" fontAlgn="base" hangingPunct="0">
              <a:spcBef>
                <a:spcPts val="731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371475" indent="-148332" algn="l" rtl="0" eaLnBrk="0" fontAlgn="base" hangingPunct="0">
              <a:spcBef>
                <a:spcPts val="406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593328" indent="-148332" algn="l" rtl="0" eaLnBrk="0" fontAlgn="base" hangingPunct="0">
              <a:spcBef>
                <a:spcPts val="406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138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816472" indent="-148332" algn="l" rtl="0" eaLnBrk="0" fontAlgn="base" hangingPunct="0">
              <a:spcBef>
                <a:spcPts val="406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138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039614" indent="-148332" algn="l" rtl="0" eaLnBrk="0" fontAlgn="base" hangingPunct="0">
              <a:spcBef>
                <a:spcPts val="406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138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300000" indent="-185738" algn="l" defTabSz="742950" rtl="0" eaLnBrk="1" latinLnBrk="0" hangingPunct="1">
              <a:lnSpc>
                <a:spcPct val="100000"/>
              </a:lnSpc>
              <a:spcBef>
                <a:spcPts val="406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750" indent="-185738" algn="l" defTabSz="742950" rtl="0" eaLnBrk="1" latinLnBrk="0" hangingPunct="1">
              <a:lnSpc>
                <a:spcPct val="100000"/>
              </a:lnSpc>
              <a:spcBef>
                <a:spcPts val="406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87500" indent="-185738" algn="l" defTabSz="742950" rtl="0" eaLnBrk="1" latinLnBrk="0" hangingPunct="1">
              <a:lnSpc>
                <a:spcPct val="100000"/>
              </a:lnSpc>
              <a:spcBef>
                <a:spcPts val="406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31250" indent="-185738" algn="l" defTabSz="742950" rtl="0" eaLnBrk="1" latinLnBrk="0" hangingPunct="1">
              <a:lnSpc>
                <a:spcPct val="100000"/>
              </a:lnSpc>
              <a:spcBef>
                <a:spcPts val="406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一、本校合唱團及舞蹈社多次代表本市參賽並榮獲佳績，藉此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培養學生藝術表演興趣與能力，建立學童美感欣賞的涵養。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二、本校目前共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成立約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個課後社團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，包含音樂、科學、體育、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棋藝、家政等多元性質的學習內容，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每學期期末舉辦社團</a:t>
            </a:r>
            <a:endParaRPr lang="en-US" altLang="zh-TW" sz="2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動靜態成果發表會</a:t>
            </a: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None/>
              <a:defRPr/>
            </a:pP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三、課後社團線上報名為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8/30(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)~9/4(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線上報名，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9/16(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課後社團正式上課；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1/10(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課後社團結束。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(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社團請假及相關事宜請洽訓育組，分機</a:t>
            </a:r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213)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endParaRPr lang="zh-TW" altLang="en-US" sz="2438" dirty="0">
              <a:latin typeface="微軟正黑體" pitchFamily="34" charset="-120"/>
              <a:ea typeface="微軟正黑體" pitchFamily="34" charset="-120"/>
            </a:endParaRPr>
          </a:p>
          <a:p>
            <a:pPr marL="148590" indent="-14859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zh-TW" sz="2438" dirty="0">
              <a:latin typeface="微軟正黑體" pitchFamily="34" charset="-120"/>
              <a:ea typeface="微軟正黑體" pitchFamily="34" charset="-120"/>
            </a:endParaRPr>
          </a:p>
          <a:p>
            <a:pPr marL="148590" indent="-14859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zh-TW" sz="2438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5" descr="\\nas3\3_學務處\00學務主任\全國舞蹈比賽海報用照片\IMG_68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25" y="5070995"/>
            <a:ext cx="3540430" cy="135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t301\Desktop\印海報\10704全國鄉土歌謠比賽\IMG_73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79" y="5070995"/>
            <a:ext cx="3444346" cy="1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95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4970" y="642938"/>
            <a:ext cx="10242062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總務處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4970" y="2103439"/>
            <a:ext cx="10242062" cy="393223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HGP明朝E"/>
              </a:rPr>
              <a:t>總務主任 朱玫勳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  <a:cs typeface="HGP明朝E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65B52BCC-49D0-4E33-8226-1524C52A1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4848" r="1176" b="4150"/>
          <a:stretch>
            <a:fillRect/>
          </a:stretch>
        </p:blipFill>
        <p:spPr bwMode="auto">
          <a:xfrm>
            <a:off x="554617" y="3657601"/>
            <a:ext cx="11125808" cy="2736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34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59;p42">
            <a:extLst>
              <a:ext uri="{FF2B5EF4-FFF2-40B4-BE49-F238E27FC236}">
                <a16:creationId xmlns:a16="http://schemas.microsoft.com/office/drawing/2014/main" id="{39274323-8984-4016-AFDC-3D3825BA9C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9874" y="2349509"/>
            <a:ext cx="4168986" cy="65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icrosoft JhengHei"/>
              <a:buNone/>
            </a:pPr>
            <a:r>
              <a:rPr lang="zh-TW" sz="3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-US" altLang="zh-CN" sz="3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09</a:t>
            </a:r>
            <a:r>
              <a:rPr lang="en-US" altLang="zh-TW" sz="3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lang="en-US" altLang="zh-CN" sz="3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113</a:t>
            </a:r>
            <a:r>
              <a:rPr lang="zh-TW" sz="32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年度工程</a:t>
            </a:r>
            <a:endParaRPr dirty="0"/>
          </a:p>
        </p:txBody>
      </p:sp>
      <p:graphicFrame>
        <p:nvGraphicFramePr>
          <p:cNvPr id="5" name="Google Shape;660;p42">
            <a:extLst>
              <a:ext uri="{FF2B5EF4-FFF2-40B4-BE49-F238E27FC236}">
                <a16:creationId xmlns:a16="http://schemas.microsoft.com/office/drawing/2014/main" id="{3EAA2F64-1501-46F0-84D1-2DF57E27C167}"/>
              </a:ext>
            </a:extLst>
          </p:cNvPr>
          <p:cNvGraphicFramePr/>
          <p:nvPr/>
        </p:nvGraphicFramePr>
        <p:xfrm>
          <a:off x="1214010" y="2903464"/>
          <a:ext cx="7326610" cy="335003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113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2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75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solidFill>
                            <a:schemeClr val="tx1"/>
                          </a:solidFill>
                          <a:sym typeface="Microsoft JhengHei"/>
                        </a:rPr>
                        <a:t>項目</a:t>
                      </a:r>
                      <a:endParaRPr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solidFill>
                            <a:schemeClr val="tx1"/>
                          </a:solidFill>
                          <a:sym typeface="Microsoft JhengHei"/>
                        </a:rPr>
                        <a:t>工程金額</a:t>
                      </a:r>
                      <a:endParaRPr sz="24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行政辦公室優質化工程</a:t>
                      </a:r>
                      <a:endParaRPr lang="zh-CN" altLang="en-US" sz="24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2,850,000</a:t>
                      </a:r>
                      <a:endParaRPr lang="zh-TW" altLang="en-US" sz="24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3785393575"/>
                  </a:ext>
                </a:extLst>
              </a:tr>
              <a:tr h="418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明德樓教室改善工程</a:t>
                      </a:r>
                      <a:endParaRPr lang="zh-CN" altLang="en-US" sz="24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3,234,000</a:t>
                      </a:r>
                      <a:endParaRPr lang="zh-TW" altLang="en-US" sz="24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185738794"/>
                  </a:ext>
                </a:extLst>
              </a:tr>
              <a:tr h="418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萬有、大成、育才樓教室改善工程</a:t>
                      </a:r>
                      <a:endParaRPr lang="zh-CN" altLang="en-US" sz="24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5,870,000</a:t>
                      </a:r>
                      <a:endParaRPr lang="zh-TW" altLang="en-US" sz="24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3145192028"/>
                  </a:ext>
                </a:extLst>
              </a:tr>
              <a:tr h="418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萬有樓外牆改善工程</a:t>
                      </a:r>
                      <a:endParaRPr sz="24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5,623,000</a:t>
                      </a:r>
                      <a:endParaRPr sz="24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消防設備改善工程</a:t>
                      </a:r>
                      <a:endParaRPr sz="24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3,854,000</a:t>
                      </a:r>
                      <a:endParaRPr sz="24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3516560924"/>
                  </a:ext>
                </a:extLst>
              </a:tr>
              <a:tr h="41875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萬有大成樓電梯平臺防漏工程</a:t>
                      </a:r>
                      <a:endParaRPr sz="2400" b="1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strike="noStrike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Microsoft JhengHei"/>
                          <a:sym typeface="Microsoft JhengHei"/>
                        </a:rPr>
                        <a:t>1,647,000</a:t>
                      </a:r>
                      <a:endParaRPr sz="2400" b="0" strike="noStrike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3544090929"/>
                  </a:ext>
                </a:extLst>
              </a:tr>
              <a:tr h="41875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dirty="0">
                          <a:solidFill>
                            <a:schemeClr val="dk1"/>
                          </a:solidFill>
                          <a:sym typeface="Microsoft JhengHei"/>
                        </a:rPr>
                        <a:t>總計</a:t>
                      </a:r>
                      <a:endParaRPr sz="24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400" b="1" strike="noStrike" dirty="0">
                          <a:solidFill>
                            <a:srgbClr val="FF0000"/>
                          </a:solidFill>
                          <a:sym typeface="Microsoft JhengHei"/>
                        </a:rPr>
                        <a:t>23,078,000</a:t>
                      </a:r>
                      <a:r>
                        <a:rPr lang="zh-TW" altLang="en-US" sz="2400" b="1" strike="noStrike" dirty="0">
                          <a:solidFill>
                            <a:srgbClr val="FF0000"/>
                          </a:solidFill>
                          <a:sym typeface="Microsoft JhengHei"/>
                        </a:rPr>
                        <a:t>元</a:t>
                      </a:r>
                      <a:endParaRPr sz="2400" b="1" strike="noStrike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Microsoft JhengHei"/>
                        <a:sym typeface="Microsoft JhengHe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Google Shape;662;p42">
            <a:extLst>
              <a:ext uri="{FF2B5EF4-FFF2-40B4-BE49-F238E27FC236}">
                <a16:creationId xmlns:a16="http://schemas.microsoft.com/office/drawing/2014/main" id="{2E263F1E-04DD-41CA-9A7E-C88E0B73ABE3}"/>
              </a:ext>
            </a:extLst>
          </p:cNvPr>
          <p:cNvSpPr/>
          <p:nvPr/>
        </p:nvSpPr>
        <p:spPr>
          <a:xfrm>
            <a:off x="1398974" y="500837"/>
            <a:ext cx="3775393" cy="707886"/>
          </a:xfrm>
          <a:prstGeom prst="rect">
            <a:avLst/>
          </a:prstGeom>
          <a:solidFill>
            <a:srgbClr val="FEEFC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創建優質好環境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Google Shape;661;p42">
            <a:extLst>
              <a:ext uri="{FF2B5EF4-FFF2-40B4-BE49-F238E27FC236}">
                <a16:creationId xmlns:a16="http://schemas.microsoft.com/office/drawing/2014/main" id="{312B8A20-88A5-4EA4-9EC8-6B592A5724A5}"/>
              </a:ext>
            </a:extLst>
          </p:cNvPr>
          <p:cNvSpPr txBox="1"/>
          <p:nvPr/>
        </p:nvSpPr>
        <p:spPr>
          <a:xfrm>
            <a:off x="6027463" y="854780"/>
            <a:ext cx="5503025" cy="1077218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爭取專案工程預算   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BF00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F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塑造萬大親師生優質學習情境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64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 bwMode="auto">
          <a:xfrm>
            <a:off x="974970" y="642939"/>
            <a:ext cx="10242062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校舍安全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 bwMode="auto">
          <a:xfrm>
            <a:off x="1409079" y="1854058"/>
            <a:ext cx="10142219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用水安全：每學期寒暑假期間進行全校水塔清洗；每週進行飲水機清潔保養；定期更換飲水機濾芯及水質檢驗。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用電安全：每月委託專業廠商進行全校高壓電設備檢查；每月委託專業廠商進行電梯安全檢查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病媒蚊防治：每學期寒暑假進行全校室內外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病媒蚊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防治消毒。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建築安全：每學期聯合專業建築師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進行校舍安全檢查，以及屋頂清理以暢通排水。</a:t>
            </a:r>
          </a:p>
          <a:p>
            <a:pPr marL="182563" marR="0" lvl="0" indent="-182563" algn="l" defTabSz="914400" rtl="0" eaLnBrk="1" fontAlgn="base" latinLnBrk="0" hangingPunct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SzTx/>
              <a:buFont typeface="Garamond" panose="02020404030301010803" pitchFamily="18" charset="0"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SzTx/>
              <a:buFont typeface="Garamond" panose="02020404030301010803" pitchFamily="18" charset="0"/>
              <a:buChar char="◦"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40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838121" y="473998"/>
            <a:ext cx="102420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校園門禁管理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0B0B471-26F2-474A-9D03-32C0CC605975}"/>
              </a:ext>
            </a:extLst>
          </p:cNvPr>
          <p:cNvSpPr txBox="1">
            <a:spLocks/>
          </p:cNvSpPr>
          <p:nvPr/>
        </p:nvSpPr>
        <p:spPr bwMode="auto">
          <a:xfrm>
            <a:off x="615821" y="1151860"/>
            <a:ext cx="11146972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校園門禁管制以維護學生安全寧靜的學習環境為主要目的，為了讓學生有最佳的學習環境，於上課期間，如需入校請與老師約好，訪客未經老師同意，謝絕入校。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家長進班級與老師商談須於警衛室換證並穿著背心，由警衛於下課時間與老師連繫後於下課時間再行前往班級。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上課期間廠商商進入校園均向總務處預約登記後始可進入洽公，洽公時應穿著背心以便識別。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警衛室無法收受保管學生之教學用品或早午餐等，請培養孩子每日睡前整理書包用品的良好習慣。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課後校園場地開放，歡迎家長、學生及社區民眾休閒活動。也請維護校園安全及正確使用各項遊樂設施；為了愛惜校園設備及維護學童安全，校園嚴禁騎乘腳踏車、直排輪、打棒球、烤肉、吸煙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…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等行為，川堂禁止投擲球。場地使用後，敬請清理整潔。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262626"/>
              </a:buClr>
              <a:buSzTx/>
              <a:buFont typeface="Garamond" panose="02020404030301010803" pitchFamily="18" charset="0"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SzTx/>
              <a:buFont typeface="Garamond" panose="02020404030301010803" pitchFamily="18" charset="0"/>
              <a:buChar char="◦"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52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4970" y="642938"/>
            <a:ext cx="10242062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輔導室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4970" y="2103439"/>
            <a:ext cx="10242062" cy="393223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HGP明朝E"/>
              </a:rPr>
              <a:t>報告人</a:t>
            </a:r>
            <a:r>
              <a:rPr kumimoji="1"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HGP明朝E"/>
              </a:rPr>
              <a:t>:</a:t>
            </a:r>
            <a:r>
              <a:rPr kumimoji="1"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HGP明朝E"/>
              </a:rPr>
              <a:t>輔導主任 李聚竹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  <a:cs typeface="HGP明朝E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65B52BCC-49D0-4E33-8226-1524C52A1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4848" r="1176" b="4150"/>
          <a:stretch>
            <a:fillRect/>
          </a:stretch>
        </p:blipFill>
        <p:spPr bwMode="auto">
          <a:xfrm>
            <a:off x="554617" y="3657601"/>
            <a:ext cx="11125808" cy="2736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861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60B904-252B-4D7B-AD43-20584EA03236}"/>
              </a:ext>
            </a:extLst>
          </p:cNvPr>
          <p:cNvSpPr txBox="1">
            <a:spLocks/>
          </p:cNvSpPr>
          <p:nvPr/>
        </p:nvSpPr>
        <p:spPr bwMode="auto">
          <a:xfrm>
            <a:off x="1066945" y="754930"/>
            <a:ext cx="4696546" cy="537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ꕥ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輔導組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: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李佳霖老師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23037654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轉</a:t>
            </a:r>
            <a:r>
              <a:rPr kumimoji="0" lang="en-US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511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規劃與執行家庭教育及新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住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民子女多元文化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等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活動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宣導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生命教育，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執行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高風險家庭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</a:t>
            </a:r>
            <a:r>
              <a:rPr kumimoji="0" lang="zh-TW" altLang="zh-TW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及高危險群學生輔導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與處遇問題。 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執行兒少保護觀念及性平教育宣導。 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辦理敬師、多元文化及母親節活動。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lvl="0" indent="-182880" algn="just" eaLnBrk="1" fontAlgn="auto" hangingPunct="1"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Font typeface="Wingdings" panose="05000000000000000000" pitchFamily="2" charset="2"/>
              <a:buChar char="ü"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辦理學校</a:t>
            </a:r>
            <a:r>
              <a:rPr lang="zh-TW" altLang="en-US" sz="2600" dirty="0">
                <a:solidFill>
                  <a:sysClr val="windowText" lastClr="000000"/>
                </a:solidFill>
                <a:latin typeface="標楷體" pitchFamily="65" charset="-120"/>
                <a:ea typeface="標楷體" pitchFamily="65" charset="-120"/>
              </a:rPr>
              <a:t>日活動。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推展學校志工各項業務工作。</a:t>
            </a:r>
            <a:endParaRPr kumimoji="0" lang="en-US" altLang="zh-TW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Char char="◦"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 panose="020204040303010108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3D7119-DEE1-4792-BC49-B7201CF3E90E}"/>
              </a:ext>
            </a:extLst>
          </p:cNvPr>
          <p:cNvSpPr txBox="1">
            <a:spLocks/>
          </p:cNvSpPr>
          <p:nvPr/>
        </p:nvSpPr>
        <p:spPr bwMode="auto">
          <a:xfrm>
            <a:off x="6576290" y="754929"/>
            <a:ext cx="4710546" cy="537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/>
                <a:ea typeface="新細明體" panose="02020500000000000000" pitchFamily="18" charset="-120"/>
                <a:cs typeface="+mn-cs"/>
              </a:rPr>
              <a:t>ꕥ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專任輔導老師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何宗維老師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23037654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轉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522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實施學生個別諮商與輔導工作。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規畫辦理並執行小團輔事宜。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提供家長諮詢學生個別問題與管教之相關知能。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協助學生遇到危機事件後的心理輔導工作。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參與學生輔導團隊會議及輔導學生之追蹤相關會議事項。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 panose="02020404030301010803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12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3EE5EAD-C721-4DFE-BC99-4F6EF2F0D685}"/>
              </a:ext>
            </a:extLst>
          </p:cNvPr>
          <p:cNvSpPr txBox="1">
            <a:spLocks/>
          </p:cNvSpPr>
          <p:nvPr/>
        </p:nvSpPr>
        <p:spPr bwMode="auto">
          <a:xfrm>
            <a:off x="1085417" y="727220"/>
            <a:ext cx="4715019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ꕥ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特教組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劉力中老師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23037654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轉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515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特殊需求學生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含一般智能資賦優異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之轉介鑑定及安置工作。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整合專業團隊及社區資源。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辦理特殊教育家長之親職講座申請事宜。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辦理特殊教育學生輔具、課本及教材購置。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推展特殊教育學生調查諮詢服務及就學輔導、 畢業學生之追蹤輔導事項。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Char char="◦"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 panose="02020404030301010803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7AD10D4-F8E3-4AC2-81BE-C567E8572936}"/>
              </a:ext>
            </a:extLst>
          </p:cNvPr>
          <p:cNvSpPr txBox="1">
            <a:spLocks/>
          </p:cNvSpPr>
          <p:nvPr/>
        </p:nvSpPr>
        <p:spPr bwMode="auto">
          <a:xfrm>
            <a:off x="6479166" y="724767"/>
            <a:ext cx="4724543" cy="538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aramond" panose="02020404030301010803"/>
                <a:ea typeface="新細明體" panose="02020500000000000000" pitchFamily="18" charset="-120"/>
                <a:cs typeface="+mn-cs"/>
              </a:rPr>
              <a:t>ꕥ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資料組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陳慧明老師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Garamond" panose="02020404030301010803" pitchFamily="18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23037654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轉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513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學生資料整理、統整分析等事項。 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實施學生各項測驗：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CPM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、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SPM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及社交評量。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畢業學生輔導資料轉銜及追蹤調查事項。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榮譽制度：榮譽獎狀、拍照事宜。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綜理家長會各項事務。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辦理各項獎助學金暨物資申請。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出刊萬大之聲及彙整學校日手冊。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ysClr val="windowText" lastClr="000000">
                  <a:lumMod val="85000"/>
                  <a:lumOff val="15000"/>
                </a:sys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aramond" panose="02020404030301010803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33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5"/>
          <p:cNvSpPr txBox="1">
            <a:spLocks/>
          </p:cNvSpPr>
          <p:nvPr/>
        </p:nvSpPr>
        <p:spPr bwMode="auto">
          <a:xfrm>
            <a:off x="1906443" y="818140"/>
            <a:ext cx="8688388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生教組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劉益彰老師 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23037654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轉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211</a:t>
            </a:r>
          </a:p>
          <a:p>
            <a:pPr marL="0" indent="0" eaLnBrk="1" hangingPunct="1">
              <a:buFontTx/>
              <a:buNone/>
            </a:pPr>
            <a:r>
              <a:rPr lang="en-US" altLang="zh-TW" sz="1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宣導及辦理品德教育、法治教育、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防制學生濫用藥物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、霸凌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防制、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維護校園安全等工作事宜。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學生請假、缺課、中輟、生活常規問題事項。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交通安全教育、規劃學校導護工作及編排導護輪值事項。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推展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校內學童各項防災演習等防護工作及緊急避難訓練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學產基金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急難救助及教育儲蓄戶業務。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訓育組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許婷雅老師 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23037654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轉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213</a:t>
            </a:r>
            <a:endParaRPr lang="zh-TW" altLang="en-US" sz="2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anose="02020500000000000000" pitchFamily="18" charset="-120"/>
            </a:endParaRPr>
          </a:p>
          <a:p>
            <a:pPr marL="0" indent="0" eaLnBrk="1" hangingPunct="1">
              <a:buFontTx/>
              <a:buNone/>
            </a:pP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1.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實施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規劃校外教學及畢業旅行活動等事項。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規畫辦理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課後社團及學生音樂、舞蹈競賽及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兒童節慶祝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活動。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3.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規劃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辦理模範生選拔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事宜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協助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辦理學生朝會、畢業典禮事宜。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zh-TW" altLang="en-US" sz="3100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5484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 bwMode="auto">
          <a:xfrm>
            <a:off x="974970" y="642938"/>
            <a:ext cx="102420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平時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適時有效的跟教師溝通</a:t>
            </a:r>
            <a:endParaRPr lang="zh-TW" altLang="en-US" dirty="0">
              <a:ea typeface="新細明體" panose="02020500000000000000" pitchFamily="18" charset="-12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 bwMode="auto">
          <a:xfrm>
            <a:off x="974970" y="2103439"/>
            <a:ext cx="10242062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確實知道孩子的班級、老師的姓名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及聯絡電話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，以便需要時可以和老師聯絡。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儘量利用聯絡簿、電話來請假或聯絡事情。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請多支持老師的教學措施；有意見時，請確實瞭解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後，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再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聯絡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協商。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280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7539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 bwMode="auto">
          <a:xfrm>
            <a:off x="974970" y="642938"/>
            <a:ext cx="102420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小一新生學習適應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 bwMode="auto">
          <a:xfrm>
            <a:off x="974970" y="2103439"/>
            <a:ext cx="10242062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請家長每天抽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10~20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分鐘陪孩子談天，關心孩子在校情形，並聽聽孩子的心聲。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家庭作業請檢查完後再簽名，若發現有錯誤或潦草，請多給予指導，幫助孩子養成良好讀書習慣。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適度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培養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獨立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的機會，讓孩子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 親子間</a:t>
            </a:r>
            <a:r>
              <a:rPr lang="zh-TW" altLang="zh-TW" sz="2800">
                <a:latin typeface="標楷體" panose="03000509000000000000" pitchFamily="65" charset="-120"/>
                <a:ea typeface="標楷體" panose="03000509000000000000" pitchFamily="65" charset="-120"/>
              </a:rPr>
              <a:t>多加溝通，避免過於權威管教而影響親子間的和諧，也讓孩子更願意為自己的行為負責。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zh-TW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zh-TW" altLang="en-US" sz="280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3678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 bwMode="auto">
          <a:xfrm>
            <a:off x="974970" y="642938"/>
            <a:ext cx="102420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協助家長與孩子、家長間的溝通橋樑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 bwMode="auto">
          <a:xfrm>
            <a:off x="1791855" y="2103439"/>
            <a:ext cx="8469745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輔導室長年接受舊制服及運動服捐贈，歡迎有需要的家庭多加利用。</a:t>
            </a:r>
          </a:p>
          <a:p>
            <a:pPr algn="just" eaLnBrk="1" hangingPunct="1"/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endParaRPr lang="zh-TW" altLang="en-US" sz="2800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4000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書卷 (水平) 22"/>
          <p:cNvSpPr/>
          <p:nvPr/>
        </p:nvSpPr>
        <p:spPr>
          <a:xfrm>
            <a:off x="3855535" y="5683266"/>
            <a:ext cx="4508541" cy="65190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3003739" y="503030"/>
            <a:ext cx="6169891" cy="72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家庭是城堡。多為孩子好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86" y="2345837"/>
            <a:ext cx="4500399" cy="3225155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8493707" y="3767869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 rot="1337079">
            <a:off x="8496764" y="5194850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20497355">
            <a:off x="8481280" y="2011191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8920922">
            <a:off x="3077419" y="5210773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10800000">
            <a:off x="3046354" y="3767869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 rot="12088340">
            <a:off x="3046355" y="1995014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516891" y="1281066"/>
            <a:ext cx="2292015" cy="584775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分歧靠包容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9407645" y="1289471"/>
            <a:ext cx="2238921" cy="584775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夫妻勤溝通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16891" y="3039303"/>
            <a:ext cx="2292015" cy="584775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爭執需智慧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16891" y="4780196"/>
            <a:ext cx="2292015" cy="584775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暴力要禁止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9407646" y="3031846"/>
            <a:ext cx="2292015" cy="584775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彼此互尊重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407645" y="4722668"/>
            <a:ext cx="2292015" cy="584775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有愛夢就圓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49" y="3616621"/>
            <a:ext cx="1981128" cy="108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2" y="3648960"/>
            <a:ext cx="1924039" cy="10800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49" y="1907669"/>
            <a:ext cx="1981128" cy="1080000"/>
          </a:xfrm>
          <a:prstGeom prst="rect">
            <a:avLst/>
          </a:prstGeom>
        </p:spPr>
      </p:pic>
      <p:pic>
        <p:nvPicPr>
          <p:cNvPr id="2052" name="Picture 4" descr="夫人人生「客製化線上親職教育講座/課程規劃」服務，全球家長/企業一起為親職教育開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588" y="5333488"/>
            <a:ext cx="1981125" cy="123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eve Hsu 的異世界: ［成長系列］練練你的溝通能力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1" y="1890723"/>
            <a:ext cx="189307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目睹过家暴的孩子长大了，他们有人会延续父母的暴力行为_腾讯新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1" y="5369088"/>
            <a:ext cx="1905780" cy="11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3793407" y="5801469"/>
            <a:ext cx="46692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千萬別小看爭執與暴力對孩子的影響</a:t>
            </a:r>
          </a:p>
        </p:txBody>
      </p:sp>
    </p:spTree>
    <p:extLst>
      <p:ext uri="{BB962C8B-B14F-4D97-AF65-F5344CB8AC3E}">
        <p14:creationId xmlns:p14="http://schemas.microsoft.com/office/powerpoint/2010/main" val="3183761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987521" y="691810"/>
            <a:ext cx="8177848" cy="82564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親師夥伴多合作。親職教育不馬虎</a:t>
            </a:r>
            <a:endParaRPr lang="zh-TW" altLang="en-US" dirty="0">
              <a:ea typeface="新細明體" panose="02020500000000000000" pitchFamily="18" charset="-120"/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8410614" y="3630292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337079">
            <a:off x="8385451" y="5102347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20497355">
            <a:off x="8369970" y="2170078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rot="8920922">
            <a:off x="3214278" y="5121561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 rot="10800000">
            <a:off x="3138571" y="3639842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12088340">
            <a:off x="3189324" y="2179628"/>
            <a:ext cx="637309" cy="7204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9242942" y="1802216"/>
            <a:ext cx="2422585" cy="120032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每天陪孩子聊天和遊戲至少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分鐘。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9242942" y="3422059"/>
            <a:ext cx="2422585" cy="120032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每天檢查親師聯絡簿、各項作業並簽名。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9242942" y="5032229"/>
            <a:ext cx="2422585" cy="120032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每天陪孩子複習功課、準備學用品、整理書包。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47642" y="3422058"/>
            <a:ext cx="2422585" cy="120032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透過電話、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 </a:t>
            </a:r>
            <a:r>
              <a:rPr lang="en-US" altLang="zh-TW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email</a:t>
            </a: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或聯絡簿，親師暢通聯繫。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547642" y="1811765"/>
            <a:ext cx="2422585" cy="120032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放心送孩子上學，相信學校會把孩子照顧好。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543501" y="5032229"/>
            <a:ext cx="2422585" cy="120032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胸有建言或心懷不平，歡迎隨時撥打行政各分機。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20" y="2437124"/>
            <a:ext cx="4216376" cy="331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7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7732802" y="1348509"/>
            <a:ext cx="3951198" cy="520007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2997732" y="513629"/>
            <a:ext cx="5813757" cy="72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生命誠可貴。自傷代價高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56" y="1579418"/>
            <a:ext cx="3489272" cy="4705318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520464" y="1579418"/>
            <a:ext cx="6905572" cy="47807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7" y="1801092"/>
            <a:ext cx="6272049" cy="43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97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 bwMode="auto">
          <a:xfrm>
            <a:off x="2092568" y="578283"/>
            <a:ext cx="8141321" cy="72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兩性平等已多年。相互尊重不越界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20" y="1644072"/>
            <a:ext cx="48129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76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 bwMode="auto">
          <a:xfrm>
            <a:off x="1972543" y="550575"/>
            <a:ext cx="8054108" cy="72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面對不舒服。勇敢拒絕。勇於求助</a:t>
            </a:r>
          </a:p>
        </p:txBody>
      </p:sp>
      <p:pic>
        <p:nvPicPr>
          <p:cNvPr id="4098" name="Picture 2" descr="我們需要什麼樣的性別平等教育？ – 巷仔口社會學Streetcorner Soc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85" y="1528831"/>
            <a:ext cx="2043544" cy="175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性侵害犯罪防治20週年向性侵害說不| 台灣好新聞TaiwanH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20" y="2050697"/>
            <a:ext cx="3203862" cy="44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0" y="3283739"/>
            <a:ext cx="7830643" cy="31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70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3" y="204635"/>
            <a:ext cx="3960000" cy="44772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23" y="1481978"/>
            <a:ext cx="3960000" cy="43928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54" y="2185844"/>
            <a:ext cx="3960000" cy="44757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84423" y="489364"/>
            <a:ext cx="483061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五不。四要。三提醒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286133" y="5959182"/>
            <a:ext cx="380310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保護自己要熟記</a:t>
            </a:r>
          </a:p>
        </p:txBody>
      </p:sp>
    </p:spTree>
    <p:extLst>
      <p:ext uri="{BB962C8B-B14F-4D97-AF65-F5344CB8AC3E}">
        <p14:creationId xmlns:p14="http://schemas.microsoft.com/office/powerpoint/2010/main" val="2954838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920509" y="1496291"/>
            <a:ext cx="5698836" cy="4978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2175697" y="596756"/>
            <a:ext cx="7975067" cy="72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網路世界莫沉迷。休息運動健康活</a:t>
            </a:r>
          </a:p>
        </p:txBody>
      </p:sp>
      <p:sp>
        <p:nvSpPr>
          <p:cNvPr id="6" name="矩形 5"/>
          <p:cNvSpPr/>
          <p:nvPr/>
        </p:nvSpPr>
        <p:spPr>
          <a:xfrm>
            <a:off x="665018" y="1505527"/>
            <a:ext cx="4978400" cy="4978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7" y="1607124"/>
            <a:ext cx="4782480" cy="47936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84" y="1607124"/>
            <a:ext cx="5473376" cy="47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>
            <a:spLocks noGrp="1"/>
          </p:cNvSpPr>
          <p:nvPr>
            <p:ph idx="1"/>
          </p:nvPr>
        </p:nvSpPr>
        <p:spPr>
          <a:xfrm>
            <a:off x="1625600" y="349394"/>
            <a:ext cx="8736013" cy="640873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◎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衛生組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張政超老師 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23037654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轉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216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anose="02020500000000000000" pitchFamily="18" charset="-120"/>
              </a:rPr>
              <a:t>  </a:t>
            </a:r>
            <a:endParaRPr lang="en-US" altLang="zh-TW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anose="02020500000000000000" pitchFamily="18" charset="-120"/>
            </a:endParaRPr>
          </a:p>
          <a:p>
            <a:pPr marL="0" indent="0" eaLnBrk="1" hangingPunct="1">
              <a:lnSpc>
                <a:spcPct val="100000"/>
              </a:lnSpc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辦理學校環境衛生及整潔活動教育事項。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辦理健康促進相關事項辦理衛生保健宣導、比賽測驗及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衛生保健資料統計分析及彙報事項、辦理營養教育活動。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辦理垃圾分類、資源回收、環保及環境教育事項。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辦理營養午餐相關事項及費用收取規劃及公告。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綜理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辦理清寒學生午餐補助事宜。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◎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健康中心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陳雅惠護理師 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23037654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轉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217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00000"/>
              </a:lnSpc>
              <a:buFontTx/>
              <a:buNone/>
            </a:pPr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推動學校衛生保健工作及負責學校緊急救護工作。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華康正顏楷體W5" pitchFamily="65" charset="-120"/>
                <a:ea typeface="華康正顏楷體W5" pitchFamily="65" charset="-120"/>
              </a:rPr>
              <a:t>    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綜理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學校健康中心事務、定期測量學童身高體重、視力測量、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辦理及協助預防接種事項。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辦理學生視力保健、口腔衛生、砂眼治療及缺點矯治等衛生保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健工作及健康檢查及協助預防接接種事項。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負責學校傳染病防治事宜。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負責健康促進學校衛生保健工作之推展及結合社區資源辦理健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康促進活動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，以及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管理記錄並辦理學生平安保險。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altLang="zh-TW" sz="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218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754255" y="2078182"/>
            <a:ext cx="6067583" cy="437803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4946" y="1690256"/>
            <a:ext cx="4156364" cy="48490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2175697" y="596756"/>
            <a:ext cx="7975067" cy="72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網路世界問題多。提醒陪伴不可少</a:t>
            </a:r>
          </a:p>
        </p:txBody>
      </p:sp>
      <p:pic>
        <p:nvPicPr>
          <p:cNvPr id="5122" name="Picture 2" descr="青少年網路霸凌社群媒體最常發生- 生活- 自由時報電子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0" y="1810077"/>
            <a:ext cx="3954609" cy="46461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30" name="Picture 10" descr="兒盟調查！47%兒少涉入網路霸凌4年增1倍- 生活- 自由時報電子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224599"/>
            <a:ext cx="5790493" cy="407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886036" y="3680566"/>
            <a:ext cx="868219" cy="90516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79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07200" y="1717578"/>
            <a:ext cx="4919691" cy="482138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4873" y="2244436"/>
            <a:ext cx="5585805" cy="4027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2175697" y="596756"/>
            <a:ext cx="7975067" cy="72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網路霸凌要小心。保留證據速求援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53" y="1855737"/>
            <a:ext cx="4617720" cy="4545064"/>
          </a:xfrm>
          <a:prstGeom prst="rect">
            <a:avLst/>
          </a:prstGeom>
        </p:spPr>
      </p:pic>
      <p:pic>
        <p:nvPicPr>
          <p:cNvPr id="8196" name="Picture 4" descr="兒盟調查！47%兒少涉入網路霸凌4年增1倍- 生活- 自由時報電子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8" y="2348011"/>
            <a:ext cx="5404715" cy="38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右箭號 8"/>
          <p:cNvSpPr/>
          <p:nvPr/>
        </p:nvSpPr>
        <p:spPr>
          <a:xfrm>
            <a:off x="6010678" y="3805358"/>
            <a:ext cx="868219" cy="90516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353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 bwMode="auto">
          <a:xfrm>
            <a:off x="3029528" y="467445"/>
            <a:ext cx="5970776" cy="72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弱勢不用愁。衣服學校有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D7A6BD2-EEF5-4403-BB63-E064BE5B4EE5}"/>
              </a:ext>
            </a:extLst>
          </p:cNvPr>
          <p:cNvGrpSpPr/>
          <p:nvPr/>
        </p:nvGrpSpPr>
        <p:grpSpPr>
          <a:xfrm>
            <a:off x="598130" y="1461807"/>
            <a:ext cx="10995739" cy="4276436"/>
            <a:chOff x="605134" y="2198255"/>
            <a:chExt cx="10995739" cy="4276436"/>
          </a:xfrm>
        </p:grpSpPr>
        <p:sp>
          <p:nvSpPr>
            <p:cNvPr id="3" name="矩形 2"/>
            <p:cNvSpPr/>
            <p:nvPr/>
          </p:nvSpPr>
          <p:spPr>
            <a:xfrm>
              <a:off x="605134" y="2198255"/>
              <a:ext cx="10995739" cy="427643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/>
                <a:cs typeface="+mn-cs"/>
              </a:endParaRPr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36" y="2391194"/>
              <a:ext cx="10594109" cy="3904412"/>
            </a:xfrm>
            <a:prstGeom prst="rect">
              <a:avLst/>
            </a:prstGeom>
          </p:spPr>
        </p:pic>
      </p:grpSp>
      <p:sp>
        <p:nvSpPr>
          <p:cNvPr id="6" name="文字方塊 5"/>
          <p:cNvSpPr txBox="1"/>
          <p:nvPr/>
        </p:nvSpPr>
        <p:spPr>
          <a:xfrm>
            <a:off x="815032" y="5931182"/>
            <a:ext cx="105941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感謝歷屆畢業生及在校生家長慷慨捐贈，讓資源可以留給更多有需要的人！</a:t>
            </a:r>
          </a:p>
        </p:txBody>
      </p:sp>
    </p:spTree>
    <p:extLst>
      <p:ext uri="{BB962C8B-B14F-4D97-AF65-F5344CB8AC3E}">
        <p14:creationId xmlns:p14="http://schemas.microsoft.com/office/powerpoint/2010/main" val="2490798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字方塊 6"/>
          <p:cNvSpPr txBox="1"/>
          <p:nvPr/>
        </p:nvSpPr>
        <p:spPr>
          <a:xfrm>
            <a:off x="3987538" y="3257120"/>
            <a:ext cx="4986779" cy="567969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顏楷體繁" panose="02000500000000000000" pitchFamily="2" charset="-120"/>
                <a:ea typeface="王漢宗顏楷體繁" panose="02000500000000000000" pitchFamily="2" charset="-120"/>
                <a:cs typeface="Times New Roman"/>
              </a:rPr>
              <a:t>感謝聆聽  </a:t>
            </a:r>
            <a:r>
              <a:rPr kumimoji="0" lang="zh-TW" altLang="en-US" sz="8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顏楷體繁" panose="02000500000000000000" pitchFamily="2" charset="-120"/>
                <a:ea typeface="王漢宗顏楷體繁" panose="02000500000000000000" pitchFamily="2" charset="-120"/>
                <a:cs typeface="Times New Roman"/>
              </a:rPr>
              <a:t> 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10C22A-FDB4-4651-8E12-696FC112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7" y="363717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 bwMode="auto">
          <a:xfrm>
            <a:off x="1597891" y="833293"/>
            <a:ext cx="84582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◎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體育組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陳美琪老師  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23037654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轉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215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校內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外運動會及各項體育競賽、訓練及選拔各項體育競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賽團隊事項。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華康正顏楷體W5" pitchFamily="65" charset="-120"/>
                <a:ea typeface="華康正顏楷體W5" pitchFamily="65" charset="-120"/>
              </a:rPr>
              <a:t>    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辦理學生體適能測驗活動及成績之考查統計與報告事項。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運動場所及體育設備之管理與維護事項。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綜理校內、外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體育獎助學金之申辦事項。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b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專任教練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譚崇聖教練 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23037654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轉 </a:t>
            </a:r>
            <a:r>
              <a:rPr lang="en-US" altLang="zh-TW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218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anose="02020500000000000000" pitchFamily="18" charset="-120"/>
              </a:rPr>
              <a:t>  </a:t>
            </a:r>
            <a:endParaRPr lang="en-US" altLang="zh-TW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anose="02020500000000000000" pitchFamily="18" charset="-120"/>
            </a:endParaRPr>
          </a:p>
          <a:p>
            <a:pPr marL="0" indent="0" eaLnBrk="1" hangingPunct="1">
              <a:buFontTx/>
              <a:buNone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學校的特色課程；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負責學校手球校隊訓練規劃與執行。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協助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實施學生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學校體育發展規劃。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協助學校體育行政事務的規劃與執行。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綜理</a:t>
            </a:r>
            <a:r>
              <a:rPr lang="zh-TW" altLang="zh-TW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學校體育團隊與體育選手訓練。</a:t>
            </a:r>
            <a:endParaRPr lang="en-US" altLang="zh-TW" sz="2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90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55637" y="293833"/>
            <a:ext cx="6478588" cy="100849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學童安全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63039" y="1102391"/>
            <a:ext cx="9263784" cy="4824412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spcBef>
                <a:spcPts val="1200"/>
              </a:spcBef>
              <a:buFont typeface="Wingdings 2" panose="05020102010507070707" pitchFamily="18" charset="2"/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因應萬大捷運線施工，請家長協助指導學童上下學依循學校規定的路線行進，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穿越萬大路請務必走川堂門或警衛門前的斑馬線。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ts val="1200"/>
              </a:spcBef>
              <a:buFont typeface="Wingdings 2" panose="05020102010507070707" pitchFamily="18" charset="2"/>
              <a:buNone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校外導護志工執勤時間為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早上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20~7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、中午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00~12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、下午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00~16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歡迎家長踴躍參與班級家長導護志工工作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，維護學童上下學之安全。更歡迎加入導護志工長期站崗的行列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1200"/>
              </a:spcBef>
              <a:buFont typeface="Wingdings 2" panose="05020102010507070707" pitchFamily="18" charset="2"/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062" y="3275043"/>
            <a:ext cx="7572894" cy="32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8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 bwMode="auto">
          <a:xfrm>
            <a:off x="3032052" y="560965"/>
            <a:ext cx="64071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學童安全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1D6171-8A73-4AF3-AE41-7A894E194189}"/>
              </a:ext>
            </a:extLst>
          </p:cNvPr>
          <p:cNvSpPr txBox="1">
            <a:spLocks/>
          </p:cNvSpPr>
          <p:nvPr/>
        </p:nvSpPr>
        <p:spPr bwMode="auto">
          <a:xfrm>
            <a:off x="1662833" y="1551277"/>
            <a:ext cx="91455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ts val="32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一、接學童放學時，請在萬大路人行道的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「家長接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lnSpc>
                <a:spcPts val="32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送區」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，若因要事未能準時接走，請到警衛室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lnSpc>
                <a:spcPts val="32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旁的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「放學等候區」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。接送學童時的車輛請勿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lnSpc>
                <a:spcPts val="32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妨礙校門車道的車輛進出，需以汽機車送學童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lnSpc>
                <a:spcPts val="32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上學之家長，請勿將汽機車停放至校門口，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lnSpc>
                <a:spcPts val="32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議在前一個路口先讓學童下車，以步行方式走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lnSpc>
                <a:spcPts val="32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anose="02020404030301010803" pitchFamily="18" charset="0"/>
              <a:buNone/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進學校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，也請避免將機車騎在人行道上。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二、為增強學童安全，教育局提供防身警報器請家長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 協助指導與保管。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使用方式如下圖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                         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865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46401" y="504248"/>
            <a:ext cx="6407150" cy="8509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學童安全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1D6171-8A73-4AF3-AE41-7A894E194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398" y="1355148"/>
            <a:ext cx="9145588" cy="504031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●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提供防身警報器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如何配戴才能達到效果</a:t>
            </a:r>
            <a:r>
              <a:rPr lang="zh-TW" altLang="zh-TW" sz="2800" dirty="0">
                <a:ea typeface="+mn-ea"/>
              </a:rPr>
              <a:t>？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                         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  <a:p>
            <a:pPr marL="182880" indent="-182880"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23943" r="13820" b="18988"/>
          <a:stretch>
            <a:fillRect/>
          </a:stretch>
        </p:blipFill>
        <p:spPr bwMode="auto">
          <a:xfrm>
            <a:off x="2736561" y="2151495"/>
            <a:ext cx="448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15108" r="50317" b="25623"/>
          <a:stretch>
            <a:fillRect/>
          </a:stretch>
        </p:blipFill>
        <p:spPr bwMode="auto">
          <a:xfrm>
            <a:off x="7245061" y="2119745"/>
            <a:ext cx="22463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5" t="15108" r="13055" b="25623"/>
          <a:stretch>
            <a:fillRect/>
          </a:stretch>
        </p:blipFill>
        <p:spPr bwMode="auto">
          <a:xfrm>
            <a:off x="2736561" y="4039033"/>
            <a:ext cx="226695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22084" r="13231" b="18433"/>
          <a:stretch>
            <a:fillRect/>
          </a:stretch>
        </p:blipFill>
        <p:spPr bwMode="auto">
          <a:xfrm>
            <a:off x="4978111" y="4026333"/>
            <a:ext cx="45053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987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 bwMode="auto">
          <a:xfrm>
            <a:off x="2863273" y="496311"/>
            <a:ext cx="63357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生活教育 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ECED0392-8EA3-4D8D-9959-F56F08C51E82}"/>
              </a:ext>
            </a:extLst>
          </p:cNvPr>
          <p:cNvSpPr txBox="1">
            <a:spLocks/>
          </p:cNvSpPr>
          <p:nvPr/>
        </p:nvSpPr>
        <p:spPr bwMode="auto">
          <a:xfrm>
            <a:off x="1782907" y="1385739"/>
            <a:ext cx="9145588" cy="547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一、學童</a:t>
            </a:r>
            <a:r>
              <a:rPr lang="zh-TW" altLang="en-US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請假請事先聯絡導師或打學校請假專線 </a:t>
            </a:r>
            <a:endParaRPr lang="en-US" altLang="zh-TW" sz="27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23037654</a:t>
            </a:r>
            <a:r>
              <a:rPr lang="zh-TW" altLang="en-US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</a:t>
            </a:r>
            <a:r>
              <a:rPr lang="en-US" altLang="zh-TW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222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。請假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以上請先填寫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    「學生請假單」。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二、學童上課期間因事需離校時，需有</a:t>
            </a:r>
            <a:r>
              <a:rPr lang="zh-TW" altLang="en-US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「離校准許單」  </a:t>
            </a:r>
            <a:endParaRPr lang="en-US" altLang="zh-TW" sz="27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請向導師或學務處領取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，並有家長接送方可離校。</a:t>
            </a: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三、為維護團體秩序、使學童在校專心學習、提供學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    生家長聯繫管道及有效管理，訂定學生校內使用 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    手機規範。</a:t>
            </a:r>
          </a:p>
          <a:p>
            <a:pPr marL="0" indent="0" algn="just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en-US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超過</a:t>
            </a:r>
            <a:r>
              <a:rPr lang="en-US" altLang="zh-TW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sz="27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分到校學生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，請至警衛室登記入校時間，  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    由警衛人員撥打電話至班級分機，通知導師學生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    已到校。</a:t>
            </a:r>
            <a:endParaRPr lang="en-US" altLang="zh-TW" sz="27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799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3012352" y="505547"/>
            <a:ext cx="63357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kern="1200" dirty="0">
                <a:solidFill>
                  <a:srgbClr val="262626"/>
                </a:solidFill>
                <a:latin typeface="+mj-lt"/>
                <a:ea typeface="MS Gothic" panose="020B0609070205080204" pitchFamily="49" charset="-128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262626"/>
                </a:solidFill>
                <a:latin typeface="Garamond" panose="02020404030301010803" pitchFamily="18" charset="0"/>
                <a:ea typeface="MS Gothic" panose="020B0609070205080204" pitchFamily="49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22600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友善校園宣導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CED0392-8EA3-4D8D-9959-F56F08C51E82}"/>
              </a:ext>
            </a:extLst>
          </p:cNvPr>
          <p:cNvSpPr txBox="1">
            <a:spLocks/>
          </p:cNvSpPr>
          <p:nvPr/>
        </p:nvSpPr>
        <p:spPr bwMode="auto">
          <a:xfrm>
            <a:off x="1607415" y="1527379"/>
            <a:ext cx="9145588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182563" indent="-182563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1pPr>
            <a:lvl2pPr marL="45720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2pPr>
            <a:lvl3pPr marL="730250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3pPr>
            <a:lvl4pPr marL="1004888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4pPr>
            <a:lvl5pPr marL="1279525" indent="-182563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262626"/>
              </a:buClr>
              <a:buFont typeface="Garamond" panose="02020404030301010803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MS Gothic" panose="020B0609070205080204" pitchFamily="49" charset="-128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8/30-9/6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友善校園週。年度宣導主題：</a:t>
            </a:r>
            <a:r>
              <a:rPr lang="zh-TW" altLang="zh-TW" sz="2800" b="1" u="sng" kern="1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拒絕兒少性剝削</a:t>
            </a:r>
            <a:r>
              <a:rPr lang="en-US" altLang="zh-TW" sz="2800" b="1" u="sng" kern="1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800" b="1" u="sng" kern="1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不拍、不傳、不留、要求助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。並加強實施「校園安全防護措施」、 「防制校園霸凌」、「強化校園自殺防治工作」、「學生身心健康與輔導」、「防制學生藥物濫用」、「校園親密關係暴力事件防治及處理」、「瞭解與尊重身心障礙者」、「防治數位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網路性別暴力」之宣導，全校師生共同發展友善校園，營造校園正向的學習風氣，維護安全的學習生活。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強化生活品德教育，以十三項教育核心為目標：尊重生命、孝親尊長、負責盡責、誠實信用、團隊合作、自主自律、主動積極、謙虛有禮、關懷行善、愛護環境、賞識感恩、接納包容、公平正義推行品德教育活動。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endParaRPr lang="en-US" altLang="zh-TW" sz="3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sz="3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10724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訂 3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13230</TotalTime>
  <Words>2611</Words>
  <Application>Microsoft Office PowerPoint</Application>
  <PresentationFormat>寬螢幕</PresentationFormat>
  <Paragraphs>206</Paragraphs>
  <Slides>33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6" baseType="lpstr">
      <vt:lpstr>等线</vt:lpstr>
      <vt:lpstr>王漢宗顏楷體繁</vt:lpstr>
      <vt:lpstr>華康正顏楷體W5</vt:lpstr>
      <vt:lpstr>微軟正黑體</vt:lpstr>
      <vt:lpstr>微軟正黑體</vt:lpstr>
      <vt:lpstr>新細明體</vt:lpstr>
      <vt:lpstr>標楷體</vt:lpstr>
      <vt:lpstr>Arial</vt:lpstr>
      <vt:lpstr>Garamond</vt:lpstr>
      <vt:lpstr>Times New Roman</vt:lpstr>
      <vt:lpstr>Wingdings</vt:lpstr>
      <vt:lpstr>Wingdings 2</vt:lpstr>
      <vt:lpstr>Office 主题​​</vt:lpstr>
      <vt:lpstr>學務處</vt:lpstr>
      <vt:lpstr>PowerPoint 簡報</vt:lpstr>
      <vt:lpstr>PowerPoint 簡報</vt:lpstr>
      <vt:lpstr>PowerPoint 簡報</vt:lpstr>
      <vt:lpstr>學童安全 </vt:lpstr>
      <vt:lpstr>PowerPoint 簡報</vt:lpstr>
      <vt:lpstr>學童安全 </vt:lpstr>
      <vt:lpstr>PowerPoint 簡報</vt:lpstr>
      <vt:lpstr>PowerPoint 簡報</vt:lpstr>
      <vt:lpstr>PowerPoint 簡報</vt:lpstr>
      <vt:lpstr>PowerPoint 簡報</vt:lpstr>
      <vt:lpstr>PowerPoint 簡報</vt:lpstr>
      <vt:lpstr>總務處</vt:lpstr>
      <vt:lpstr>109-113年度工程</vt:lpstr>
      <vt:lpstr>PowerPoint 簡報</vt:lpstr>
      <vt:lpstr>PowerPoint 簡報</vt:lpstr>
      <vt:lpstr>輔導室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親師夥伴多合作。親職教育不馬虎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lastModifiedBy>佳霖 李</cp:lastModifiedBy>
  <cp:revision>360</cp:revision>
  <cp:lastPrinted>2022-06-17T07:34:06Z</cp:lastPrinted>
  <dcterms:created xsi:type="dcterms:W3CDTF">2017-04-15T01:14:35Z</dcterms:created>
  <dcterms:modified xsi:type="dcterms:W3CDTF">2024-08-27T07:49:02Z</dcterms:modified>
</cp:coreProperties>
</file>