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6858000" cx="12192000"/>
  <p:notesSz cx="6858000" cy="9144000"/>
  <p:embeddedFontLst>
    <p:embeddedFont>
      <p:font typeface="Fredoka"/>
      <p:regular r:id="rId12"/>
      <p:bold r:id="rId13"/>
    </p:embeddedFont>
    <p:embeddedFont>
      <p:font typeface="Quicksand"/>
      <p:regular r:id="rId14"/>
      <p:bold r:id="rId15"/>
    </p:embeddedFont>
    <p:embeddedFont>
      <p:font typeface="Quicksand SemiBold"/>
      <p:regular r:id="rId16"/>
      <p:bold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Fredoka-bold.fntdata"/><Relationship Id="rId12" Type="http://schemas.openxmlformats.org/officeDocument/2006/relationships/font" Target="fonts/Fredoka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Quicksand-bold.fntdata"/><Relationship Id="rId14" Type="http://schemas.openxmlformats.org/officeDocument/2006/relationships/font" Target="fonts/Quicksand-regular.fntdata"/><Relationship Id="rId17" Type="http://schemas.openxmlformats.org/officeDocument/2006/relationships/font" Target="fonts/QuicksandSemiBold-bold.fntdata"/><Relationship Id="rId16" Type="http://schemas.openxmlformats.org/officeDocument/2006/relationships/font" Target="fonts/QuicksandSemiBold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15.png"/><Relationship Id="rId10" Type="http://schemas.openxmlformats.org/officeDocument/2006/relationships/image" Target="../media/image13.png"/><Relationship Id="rId13" Type="http://schemas.openxmlformats.org/officeDocument/2006/relationships/image" Target="../media/image18.png"/><Relationship Id="rId1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Relationship Id="rId4" Type="http://schemas.openxmlformats.org/officeDocument/2006/relationships/image" Target="../media/image10.png"/><Relationship Id="rId9" Type="http://schemas.openxmlformats.org/officeDocument/2006/relationships/image" Target="../media/image5.png"/><Relationship Id="rId14" Type="http://schemas.openxmlformats.org/officeDocument/2006/relationships/image" Target="../media/image3.png"/><Relationship Id="rId5" Type="http://schemas.openxmlformats.org/officeDocument/2006/relationships/image" Target="../media/image28.png"/><Relationship Id="rId6" Type="http://schemas.openxmlformats.org/officeDocument/2006/relationships/image" Target="../media/image4.png"/><Relationship Id="rId7" Type="http://schemas.openxmlformats.org/officeDocument/2006/relationships/image" Target="../media/image20.png"/><Relationship Id="rId8" Type="http://schemas.openxmlformats.org/officeDocument/2006/relationships/image" Target="../media/image26.pn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12.png"/><Relationship Id="rId10" Type="http://schemas.openxmlformats.org/officeDocument/2006/relationships/image" Target="../media/image11.png"/><Relationship Id="rId1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5" Type="http://schemas.openxmlformats.org/officeDocument/2006/relationships/image" Target="../media/image1.png"/><Relationship Id="rId6" Type="http://schemas.openxmlformats.org/officeDocument/2006/relationships/image" Target="../media/image9.png"/><Relationship Id="rId7" Type="http://schemas.openxmlformats.org/officeDocument/2006/relationships/image" Target="../media/image7.png"/><Relationship Id="rId8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33.png"/><Relationship Id="rId10" Type="http://schemas.openxmlformats.org/officeDocument/2006/relationships/image" Target="../media/image21.png"/><Relationship Id="rId13" Type="http://schemas.openxmlformats.org/officeDocument/2006/relationships/image" Target="../media/image34.png"/><Relationship Id="rId1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5.png"/><Relationship Id="rId4" Type="http://schemas.openxmlformats.org/officeDocument/2006/relationships/image" Target="../media/image29.png"/><Relationship Id="rId9" Type="http://schemas.openxmlformats.org/officeDocument/2006/relationships/image" Target="../media/image24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7" Type="http://schemas.openxmlformats.org/officeDocument/2006/relationships/image" Target="../media/image32.png"/><Relationship Id="rId8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49.png"/><Relationship Id="rId10" Type="http://schemas.openxmlformats.org/officeDocument/2006/relationships/image" Target="../media/image45.png"/><Relationship Id="rId13" Type="http://schemas.openxmlformats.org/officeDocument/2006/relationships/image" Target="../media/image38.png"/><Relationship Id="rId1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1.png"/><Relationship Id="rId4" Type="http://schemas.openxmlformats.org/officeDocument/2006/relationships/image" Target="../media/image27.png"/><Relationship Id="rId9" Type="http://schemas.openxmlformats.org/officeDocument/2006/relationships/image" Target="../media/image40.png"/><Relationship Id="rId15" Type="http://schemas.openxmlformats.org/officeDocument/2006/relationships/image" Target="../media/image56.png"/><Relationship Id="rId14" Type="http://schemas.openxmlformats.org/officeDocument/2006/relationships/image" Target="../media/image47.png"/><Relationship Id="rId5" Type="http://schemas.openxmlformats.org/officeDocument/2006/relationships/image" Target="../media/image30.png"/><Relationship Id="rId6" Type="http://schemas.openxmlformats.org/officeDocument/2006/relationships/image" Target="../media/image42.png"/><Relationship Id="rId7" Type="http://schemas.openxmlformats.org/officeDocument/2006/relationships/image" Target="../media/image36.png"/><Relationship Id="rId8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41.png"/><Relationship Id="rId10" Type="http://schemas.openxmlformats.org/officeDocument/2006/relationships/image" Target="../media/image64.png"/><Relationship Id="rId13" Type="http://schemas.openxmlformats.org/officeDocument/2006/relationships/image" Target="../media/image46.png"/><Relationship Id="rId1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4.png"/><Relationship Id="rId4" Type="http://schemas.openxmlformats.org/officeDocument/2006/relationships/image" Target="../media/image37.png"/><Relationship Id="rId9" Type="http://schemas.openxmlformats.org/officeDocument/2006/relationships/image" Target="../media/image55.png"/><Relationship Id="rId5" Type="http://schemas.openxmlformats.org/officeDocument/2006/relationships/image" Target="../media/image39.png"/><Relationship Id="rId6" Type="http://schemas.openxmlformats.org/officeDocument/2006/relationships/image" Target="../media/image43.png"/><Relationship Id="rId7" Type="http://schemas.openxmlformats.org/officeDocument/2006/relationships/image" Target="../media/image50.png"/><Relationship Id="rId8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image" Target="../media/image69.png"/><Relationship Id="rId10" Type="http://schemas.openxmlformats.org/officeDocument/2006/relationships/image" Target="../media/image48.png"/><Relationship Id="rId13" Type="http://schemas.openxmlformats.org/officeDocument/2006/relationships/image" Target="../media/image66.png"/><Relationship Id="rId1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1.png"/><Relationship Id="rId4" Type="http://schemas.openxmlformats.org/officeDocument/2006/relationships/image" Target="../media/image62.png"/><Relationship Id="rId9" Type="http://schemas.openxmlformats.org/officeDocument/2006/relationships/image" Target="../media/image54.png"/><Relationship Id="rId15" Type="http://schemas.openxmlformats.org/officeDocument/2006/relationships/image" Target="../media/image67.png"/><Relationship Id="rId14" Type="http://schemas.openxmlformats.org/officeDocument/2006/relationships/image" Target="../media/image53.png"/><Relationship Id="rId17" Type="http://schemas.openxmlformats.org/officeDocument/2006/relationships/image" Target="../media/image57.png"/><Relationship Id="rId16" Type="http://schemas.openxmlformats.org/officeDocument/2006/relationships/image" Target="../media/image71.png"/><Relationship Id="rId5" Type="http://schemas.openxmlformats.org/officeDocument/2006/relationships/image" Target="../media/image59.png"/><Relationship Id="rId19" Type="http://schemas.openxmlformats.org/officeDocument/2006/relationships/image" Target="../media/image61.png"/><Relationship Id="rId6" Type="http://schemas.openxmlformats.org/officeDocument/2006/relationships/image" Target="../media/image65.png"/><Relationship Id="rId18" Type="http://schemas.openxmlformats.org/officeDocument/2006/relationships/image" Target="../media/image68.png"/><Relationship Id="rId7" Type="http://schemas.openxmlformats.org/officeDocument/2006/relationships/image" Target="../media/image70.png"/><Relationship Id="rId8" Type="http://schemas.openxmlformats.org/officeDocument/2006/relationships/image" Target="../media/image6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2F6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5" name="Google Shape;8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05150" y="4075658"/>
            <a:ext cx="186690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6" name="Google Shape;86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62550" y="4075658"/>
            <a:ext cx="186690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7" name="Google Shape;87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19950" y="4075658"/>
            <a:ext cx="1866900" cy="51435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3"/>
          <p:cNvSpPr/>
          <p:nvPr/>
        </p:nvSpPr>
        <p:spPr>
          <a:xfrm>
            <a:off x="10210800" y="-876300"/>
            <a:ext cx="2857500" cy="2857500"/>
          </a:xfrm>
          <a:prstGeom prst="roundRect">
            <a:avLst>
              <a:gd fmla="val 50000" name="adj"/>
            </a:avLst>
          </a:prstGeom>
          <a:solidFill>
            <a:srgbClr val="FFD1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3"/>
          <p:cNvSpPr/>
          <p:nvPr/>
        </p:nvSpPr>
        <p:spPr>
          <a:xfrm>
            <a:off x="-685800" y="5162550"/>
            <a:ext cx="2381250" cy="2381250"/>
          </a:xfrm>
          <a:prstGeom prst="roundRect">
            <a:avLst>
              <a:gd fmla="val 50000" name="adj"/>
            </a:avLst>
          </a:prstGeom>
          <a:solidFill>
            <a:srgbClr val="FFD1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90" name="Google Shape;90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10598" y="647039"/>
            <a:ext cx="391042" cy="34389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1" name="Google Shape;91;p1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969893" y="5703322"/>
            <a:ext cx="308960" cy="3089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2" name="Google Shape;92;p1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962953" y="1212930"/>
            <a:ext cx="377635" cy="3548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3" name="Google Shape;93;p1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399196" y="5143137"/>
            <a:ext cx="260463" cy="286438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3"/>
          <p:cNvSpPr txBox="1"/>
          <p:nvPr/>
        </p:nvSpPr>
        <p:spPr>
          <a:xfrm>
            <a:off x="3243262" y="2515492"/>
            <a:ext cx="5705475" cy="352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9050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6C5B7B"/>
                </a:solidFill>
                <a:latin typeface="Quicksand SemiBold"/>
                <a:ea typeface="Quicksand SemiBold"/>
                <a:cs typeface="Quicksand SemiBold"/>
                <a:sym typeface="Quicksand SemiBold"/>
              </a:rPr>
              <a:t>臺北市政府教育局高國中小女性生理用品補助計畫</a:t>
            </a:r>
            <a:endParaRPr/>
          </a:p>
        </p:txBody>
      </p:sp>
      <p:sp>
        <p:nvSpPr>
          <p:cNvPr id="95" name="Google Shape;95;p13"/>
          <p:cNvSpPr txBox="1"/>
          <p:nvPr/>
        </p:nvSpPr>
        <p:spPr>
          <a:xfrm>
            <a:off x="2778085" y="3153667"/>
            <a:ext cx="6635829" cy="6171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50" u="none" cap="none" strike="noStrike">
                <a:solidFill>
                  <a:srgbClr val="3D3447"/>
                </a:solidFill>
                <a:latin typeface="Fredoka"/>
                <a:ea typeface="Fredoka"/>
                <a:cs typeface="Fredoka"/>
                <a:sym typeface="Fredoka"/>
              </a:rPr>
              <a:t>7-8月份 </a:t>
            </a:r>
            <a:r>
              <a:rPr b="1" i="0" lang="en-US" sz="4050" u="none" cap="none" strike="noStrike">
                <a:solidFill>
                  <a:srgbClr val="FF477E"/>
                </a:solidFill>
                <a:latin typeface="Fredoka"/>
                <a:ea typeface="Fredoka"/>
                <a:cs typeface="Fredoka"/>
                <a:sym typeface="Fredoka"/>
              </a:rPr>
              <a:t>常見問題集 FAQ</a:t>
            </a:r>
            <a:r>
              <a:rPr b="1" i="0" lang="en-US" sz="4050" u="none" cap="none" strike="noStrike">
                <a:solidFill>
                  <a:srgbClr val="3D3447"/>
                </a:solidFill>
                <a:latin typeface="Fredoka"/>
                <a:ea typeface="Fredoka"/>
                <a:cs typeface="Fredoka"/>
                <a:sym typeface="Fredoka"/>
              </a:rPr>
              <a:t> 📝</a:t>
            </a:r>
            <a:endParaRPr/>
          </a:p>
        </p:txBody>
      </p:sp>
      <p:pic>
        <p:nvPicPr>
          <p:cNvPr descr="image.png" id="96" name="Google Shape;96;p1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243262" y="2591692"/>
            <a:ext cx="1905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7" name="Google Shape;97;p1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3362325" y="4256633"/>
            <a:ext cx="1905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8" name="Google Shape;98;p1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5419725" y="4256633"/>
            <a:ext cx="190500" cy="152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9" name="Google Shape;99;p13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7477125" y="4256633"/>
            <a:ext cx="190500" cy="15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8F4F8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4" name="Google Shape;10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5" name="Google Shape;105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7700" y="1466850"/>
            <a:ext cx="3905250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6" name="Google Shape;106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7700" y="3924300"/>
            <a:ext cx="3905250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7" name="Google Shape;107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43450" y="1466850"/>
            <a:ext cx="3905250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8" name="Google Shape;108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43450" y="3924300"/>
            <a:ext cx="3905250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9" name="Google Shape;109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404357" y="2231999"/>
            <a:ext cx="1727185" cy="584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0" name="Google Shape;110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077325" y="2914650"/>
            <a:ext cx="2381250" cy="2381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4"/>
          <p:cNvSpPr/>
          <p:nvPr/>
        </p:nvSpPr>
        <p:spPr>
          <a:xfrm>
            <a:off x="10210800" y="-876300"/>
            <a:ext cx="2857500" cy="2857500"/>
          </a:xfrm>
          <a:prstGeom prst="roundRect">
            <a:avLst>
              <a:gd fmla="val 50000" name="adj"/>
            </a:avLst>
          </a:prstGeom>
          <a:solidFill>
            <a:srgbClr val="BCE2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4"/>
          <p:cNvSpPr/>
          <p:nvPr/>
        </p:nvSpPr>
        <p:spPr>
          <a:xfrm>
            <a:off x="-685800" y="5162550"/>
            <a:ext cx="2381250" cy="2381250"/>
          </a:xfrm>
          <a:prstGeom prst="roundRect">
            <a:avLst>
              <a:gd fmla="val 50000" name="adj"/>
            </a:avLst>
          </a:prstGeom>
          <a:solidFill>
            <a:srgbClr val="BCE2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4"/>
          <p:cNvSpPr txBox="1"/>
          <p:nvPr/>
        </p:nvSpPr>
        <p:spPr>
          <a:xfrm>
            <a:off x="790575" y="552450"/>
            <a:ext cx="11291411" cy="5619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3D3447"/>
                </a:solidFill>
                <a:latin typeface="Fredoka"/>
                <a:ea typeface="Fredoka"/>
                <a:cs typeface="Fredoka"/>
                <a:sym typeface="Fredoka"/>
              </a:rPr>
              <a:t>🎒 國小畢業升國中｜兌換券小問答✨</a:t>
            </a:r>
            <a:endParaRPr/>
          </a:p>
        </p:txBody>
      </p:sp>
      <p:sp>
        <p:nvSpPr>
          <p:cNvPr id="114" name="Google Shape;114;p14"/>
          <p:cNvSpPr/>
          <p:nvPr/>
        </p:nvSpPr>
        <p:spPr>
          <a:xfrm>
            <a:off x="647700" y="1190625"/>
            <a:ext cx="10896600" cy="38100"/>
          </a:xfrm>
          <a:prstGeom prst="rect">
            <a:avLst/>
          </a:prstGeom>
          <a:solidFill>
            <a:srgbClr val="BCE2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15" name="Google Shape;115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10112" y="650737"/>
            <a:ext cx="363441" cy="336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6" name="Google Shape;116;p1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969893" y="5703322"/>
            <a:ext cx="308960" cy="30896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4"/>
          <p:cNvSpPr txBox="1"/>
          <p:nvPr/>
        </p:nvSpPr>
        <p:spPr>
          <a:xfrm>
            <a:off x="866775" y="1953517"/>
            <a:ext cx="3467100" cy="10700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3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畢業學籍陸續移出，親子綁定功能會</a:t>
            </a:r>
            <a:r>
              <a:rPr b="1" i="0" lang="en-US" sz="1162" u="none" cap="none" strike="noStrike">
                <a:solidFill>
                  <a:srgbClr val="357ABD"/>
                </a:solidFill>
                <a:latin typeface="Quicksand"/>
                <a:ea typeface="Quicksand"/>
                <a:cs typeface="Quicksand"/>
                <a:sym typeface="Quicksand"/>
              </a:rPr>
              <a:t>「暫時」失效</a:t>
            </a: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唷！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 請直接改用</a:t>
            </a:r>
            <a:r>
              <a:rPr b="1" i="0" lang="en-US" sz="1162" u="none" cap="none" strike="noStrike">
                <a:solidFill>
                  <a:srgbClr val="357ABD"/>
                </a:solidFill>
                <a:latin typeface="Quicksand"/>
                <a:ea typeface="Quicksand"/>
                <a:cs typeface="Quicksand"/>
                <a:sym typeface="Quicksand"/>
              </a:rPr>
              <a:t>學生本人的酷課雲帳密登入</a:t>
            </a: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，即可正常查看！等新就讀的國中學校完成學籍設定後，綁定功能就會自動恢復囉！</a:t>
            </a:r>
            <a:endParaRPr/>
          </a:p>
        </p:txBody>
      </p:sp>
      <p:sp>
        <p:nvSpPr>
          <p:cNvPr id="118" name="Google Shape;118;p14"/>
          <p:cNvSpPr txBox="1"/>
          <p:nvPr/>
        </p:nvSpPr>
        <p:spPr>
          <a:xfrm>
            <a:off x="866775" y="4410967"/>
            <a:ext cx="3467100" cy="8560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5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62" u="none" cap="none" strike="noStrike">
                <a:solidFill>
                  <a:srgbClr val="357ABD"/>
                </a:solidFill>
                <a:latin typeface="Quicksand"/>
                <a:ea typeface="Quicksand"/>
                <a:cs typeface="Quicksand"/>
                <a:sym typeface="Quicksand"/>
              </a:rPr>
              <a:t>有的，可以領取唷！</a:t>
            </a: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 兌換期限同樣到 </a:t>
            </a:r>
            <a:r>
              <a:rPr b="1" i="0" lang="en-US" sz="1162" u="none" cap="none" strike="noStrike">
                <a:solidFill>
                  <a:srgbClr val="357ABD"/>
                </a:solidFill>
                <a:latin typeface="Quicksand"/>
                <a:ea typeface="Quicksand"/>
                <a:cs typeface="Quicksand"/>
                <a:sym typeface="Quicksand"/>
              </a:rPr>
              <a:t>9月30日止</a:t>
            </a: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。因學籍轉換，須等國中端確認學生資料並在系統作業完畢，才能看到 8月券。因各校進度不同，發放時間會有先有後，敬請諒解！</a:t>
            </a:r>
            <a:endParaRPr/>
          </a:p>
        </p:txBody>
      </p:sp>
      <p:sp>
        <p:nvSpPr>
          <p:cNvPr id="119" name="Google Shape;119;p14"/>
          <p:cNvSpPr txBox="1"/>
          <p:nvPr/>
        </p:nvSpPr>
        <p:spPr>
          <a:xfrm>
            <a:off x="4962525" y="1953517"/>
            <a:ext cx="3467100" cy="10700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3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別著急，依據不同月份有不同的洽詢管道唷：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 ✦ </a:t>
            </a:r>
            <a:r>
              <a:rPr b="1" i="0" lang="en-US" sz="1162" u="none" cap="none" strike="noStrike">
                <a:solidFill>
                  <a:srgbClr val="357ABD"/>
                </a:solidFill>
                <a:latin typeface="Quicksand"/>
                <a:ea typeface="Quicksand"/>
                <a:cs typeface="Quicksand"/>
                <a:sym typeface="Quicksand"/>
              </a:rPr>
              <a:t>查詢 7 月券帳密</a:t>
            </a: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：請洽詢原畢業學校</a:t>
            </a:r>
            <a:r>
              <a:rPr b="1" i="0" lang="en-US" sz="1162" u="none" cap="none" strike="noStrike">
                <a:solidFill>
                  <a:srgbClr val="357ABD"/>
                </a:solidFill>
                <a:latin typeface="Quicksand"/>
                <a:ea typeface="Quicksand"/>
                <a:cs typeface="Quicksand"/>
                <a:sym typeface="Quicksand"/>
              </a:rPr>
              <a:t>（原國小）資訊組</a:t>
            </a: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。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 ✦ </a:t>
            </a:r>
            <a:r>
              <a:rPr b="1" i="0" lang="en-US" sz="1162" u="none" cap="none" strike="noStrike">
                <a:solidFill>
                  <a:srgbClr val="357ABD"/>
                </a:solidFill>
                <a:latin typeface="Quicksand"/>
                <a:ea typeface="Quicksand"/>
                <a:cs typeface="Quicksand"/>
                <a:sym typeface="Quicksand"/>
              </a:rPr>
              <a:t>查詢 8 月券帳密</a:t>
            </a: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：請洽詢新就讀學校</a:t>
            </a:r>
            <a:r>
              <a:rPr b="1" i="0" lang="en-US" sz="1162" u="none" cap="none" strike="noStrike">
                <a:solidFill>
                  <a:srgbClr val="357ABD"/>
                </a:solidFill>
                <a:latin typeface="Quicksand"/>
                <a:ea typeface="Quicksand"/>
                <a:cs typeface="Quicksand"/>
                <a:sym typeface="Quicksand"/>
              </a:rPr>
              <a:t>（新國中）資訊組</a:t>
            </a: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。</a:t>
            </a:r>
            <a:endParaRPr/>
          </a:p>
        </p:txBody>
      </p:sp>
      <p:sp>
        <p:nvSpPr>
          <p:cNvPr id="120" name="Google Shape;120;p14"/>
          <p:cNvSpPr txBox="1"/>
          <p:nvPr/>
        </p:nvSpPr>
        <p:spPr>
          <a:xfrm>
            <a:off x="4962525" y="4410967"/>
            <a:ext cx="3467100" cy="8560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3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62" u="none" cap="none" strike="noStrike">
                <a:solidFill>
                  <a:srgbClr val="357ABD"/>
                </a:solidFill>
                <a:latin typeface="Quicksand"/>
                <a:ea typeface="Quicksand"/>
                <a:cs typeface="Quicksand"/>
                <a:sym typeface="Quicksand"/>
              </a:rPr>
              <a:t>不用重新綁定喔！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 原先在國小階段已經完成親子綁定的家長，系統會自動保留原本的設定，開學後系統同步完畢便會直接生效，不需重複操作～</a:t>
            </a:r>
            <a:endParaRPr/>
          </a:p>
        </p:txBody>
      </p:sp>
      <p:pic>
        <p:nvPicPr>
          <p:cNvPr descr="image.png" id="121" name="Google Shape;121;p1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9134475" y="2971800"/>
            <a:ext cx="2266950" cy="2266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2" name="Google Shape;122;p1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66775" y="1681608"/>
            <a:ext cx="180975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4"/>
          <p:cNvSpPr txBox="1"/>
          <p:nvPr/>
        </p:nvSpPr>
        <p:spPr>
          <a:xfrm>
            <a:off x="1123950" y="1666875"/>
            <a:ext cx="2057400" cy="2104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4A90E2"/>
                </a:solidFill>
                <a:latin typeface="Quicksand"/>
                <a:ea typeface="Quicksand"/>
                <a:cs typeface="Quicksand"/>
                <a:sym typeface="Quicksand"/>
              </a:rPr>
              <a:t>Q1：親子綁定看不到7月券？</a:t>
            </a:r>
            <a:endParaRPr/>
          </a:p>
        </p:txBody>
      </p:sp>
      <p:pic>
        <p:nvPicPr>
          <p:cNvPr descr="image.png" id="124" name="Google Shape;124;p1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66775" y="4139058"/>
            <a:ext cx="180975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4"/>
          <p:cNvSpPr txBox="1"/>
          <p:nvPr/>
        </p:nvSpPr>
        <p:spPr>
          <a:xfrm>
            <a:off x="1123950" y="4124325"/>
            <a:ext cx="2409825" cy="2104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4A90E2"/>
                </a:solidFill>
                <a:latin typeface="Quicksand"/>
                <a:ea typeface="Quicksand"/>
                <a:cs typeface="Quicksand"/>
                <a:sym typeface="Quicksand"/>
              </a:rPr>
              <a:t>Q2：就讀北市國中，8月有券嗎？</a:t>
            </a:r>
            <a:endParaRPr/>
          </a:p>
        </p:txBody>
      </p:sp>
      <p:pic>
        <p:nvPicPr>
          <p:cNvPr descr="image.png" id="126" name="Google Shape;126;p1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962525" y="1681608"/>
            <a:ext cx="180975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4"/>
          <p:cNvSpPr txBox="1"/>
          <p:nvPr/>
        </p:nvSpPr>
        <p:spPr>
          <a:xfrm>
            <a:off x="5219700" y="1666875"/>
            <a:ext cx="2152650" cy="2104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4A90E2"/>
                </a:solidFill>
                <a:latin typeface="Quicksand"/>
                <a:ea typeface="Quicksand"/>
                <a:cs typeface="Quicksand"/>
                <a:sym typeface="Quicksand"/>
              </a:rPr>
              <a:t>Q3：不知道帳號密碼怎麼辦？</a:t>
            </a:r>
            <a:endParaRPr/>
          </a:p>
        </p:txBody>
      </p:sp>
      <p:pic>
        <p:nvPicPr>
          <p:cNvPr descr="image.png" id="128" name="Google Shape;128;p1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962525" y="4139058"/>
            <a:ext cx="180975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4"/>
          <p:cNvSpPr txBox="1"/>
          <p:nvPr/>
        </p:nvSpPr>
        <p:spPr>
          <a:xfrm>
            <a:off x="5219700" y="4124325"/>
            <a:ext cx="2000250" cy="2104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4A90E2"/>
                </a:solidFill>
                <a:latin typeface="Quicksand"/>
                <a:ea typeface="Quicksand"/>
                <a:cs typeface="Quicksand"/>
                <a:sym typeface="Quicksand"/>
              </a:rPr>
              <a:t>Q4：需要重新親子綁定嗎？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0F5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4" name="Google Shape;13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5" name="Google Shape;135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7700" y="1466850"/>
            <a:ext cx="3905250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6" name="Google Shape;136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7700" y="3924300"/>
            <a:ext cx="3905250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7" name="Google Shape;137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43450" y="1466850"/>
            <a:ext cx="3905250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8" name="Google Shape;138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43450" y="3924300"/>
            <a:ext cx="3905250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9" name="Google Shape;139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480267" y="2238640"/>
            <a:ext cx="1575364" cy="5709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0" name="Google Shape;140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077325" y="2914650"/>
            <a:ext cx="2381250" cy="238125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5"/>
          <p:cNvSpPr/>
          <p:nvPr/>
        </p:nvSpPr>
        <p:spPr>
          <a:xfrm>
            <a:off x="10210800" y="-876300"/>
            <a:ext cx="2857500" cy="2857500"/>
          </a:xfrm>
          <a:prstGeom prst="roundRect">
            <a:avLst>
              <a:gd fmla="val 50000" name="adj"/>
            </a:avLst>
          </a:prstGeom>
          <a:solidFill>
            <a:srgbClr val="FFC5D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5"/>
          <p:cNvSpPr/>
          <p:nvPr/>
        </p:nvSpPr>
        <p:spPr>
          <a:xfrm>
            <a:off x="-685800" y="5162550"/>
            <a:ext cx="2381250" cy="2381250"/>
          </a:xfrm>
          <a:prstGeom prst="roundRect">
            <a:avLst>
              <a:gd fmla="val 50000" name="adj"/>
            </a:avLst>
          </a:prstGeom>
          <a:solidFill>
            <a:srgbClr val="FFC5D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5"/>
          <p:cNvSpPr txBox="1"/>
          <p:nvPr/>
        </p:nvSpPr>
        <p:spPr>
          <a:xfrm>
            <a:off x="1247775" y="552450"/>
            <a:ext cx="10811351" cy="5619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3D3447"/>
                </a:solidFill>
                <a:latin typeface="Fredoka"/>
                <a:ea typeface="Fredoka"/>
                <a:cs typeface="Fredoka"/>
                <a:sym typeface="Fredoka"/>
              </a:rPr>
              <a:t>📚 國中畢業升高中職｜福利答疑時間💖</a:t>
            </a:r>
            <a:endParaRPr/>
          </a:p>
        </p:txBody>
      </p:sp>
      <p:sp>
        <p:nvSpPr>
          <p:cNvPr id="144" name="Google Shape;144;p15"/>
          <p:cNvSpPr/>
          <p:nvPr/>
        </p:nvSpPr>
        <p:spPr>
          <a:xfrm>
            <a:off x="647700" y="1190625"/>
            <a:ext cx="10896600" cy="38100"/>
          </a:xfrm>
          <a:prstGeom prst="rect">
            <a:avLst/>
          </a:prstGeom>
          <a:solidFill>
            <a:srgbClr val="FFC5D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45" name="Google Shape;145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09462" y="655667"/>
            <a:ext cx="326639" cy="3266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6" name="Google Shape;146;p1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903723" y="5697533"/>
            <a:ext cx="374622" cy="3205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7" name="Google Shape;147;p1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47700" y="633412"/>
            <a:ext cx="457200" cy="36195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5"/>
          <p:cNvSpPr txBox="1"/>
          <p:nvPr/>
        </p:nvSpPr>
        <p:spPr>
          <a:xfrm>
            <a:off x="866775" y="1953517"/>
            <a:ext cx="3467100" cy="8560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5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因畢業後學籍轉出，親子綁定功能會</a:t>
            </a:r>
            <a:r>
              <a:rPr b="1" i="0" lang="en-US" sz="1162" u="none" cap="none" strike="noStrike">
                <a:solidFill>
                  <a:srgbClr val="D81B60"/>
                </a:solidFill>
                <a:latin typeface="Quicksand"/>
                <a:ea typeface="Quicksand"/>
                <a:cs typeface="Quicksand"/>
                <a:sym typeface="Quicksand"/>
              </a:rPr>
              <a:t>「暫時」失效</a:t>
            </a: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。此時只要改登入學生的</a:t>
            </a:r>
            <a:r>
              <a:rPr b="1" i="0" lang="en-US" sz="1162" u="none" cap="none" strike="noStrike">
                <a:solidFill>
                  <a:srgbClr val="D81B60"/>
                </a:solidFill>
                <a:latin typeface="Quicksand"/>
                <a:ea typeface="Quicksand"/>
                <a:cs typeface="Quicksand"/>
                <a:sym typeface="Quicksand"/>
              </a:rPr>
              <a:t>個人酷課雲帳號、密碼</a:t>
            </a: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，就可以直接查看及兌換囉！等高中（職）完成學籍設定後，綁定功能即會恢復正常。</a:t>
            </a:r>
            <a:endParaRPr/>
          </a:p>
        </p:txBody>
      </p:sp>
      <p:sp>
        <p:nvSpPr>
          <p:cNvPr id="149" name="Google Shape;149;p15"/>
          <p:cNvSpPr txBox="1"/>
          <p:nvPr/>
        </p:nvSpPr>
        <p:spPr>
          <a:xfrm>
            <a:off x="866775" y="4410967"/>
            <a:ext cx="3467100" cy="8560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5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62" u="none" cap="none" strike="noStrike">
                <a:solidFill>
                  <a:srgbClr val="D81B60"/>
                </a:solidFill>
                <a:latin typeface="Quicksand"/>
                <a:ea typeface="Quicksand"/>
                <a:cs typeface="Quicksand"/>
                <a:sym typeface="Quicksand"/>
              </a:rPr>
              <a:t>有的，可以拿到！</a:t>
            </a: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 兌換期限同樣到 </a:t>
            </a:r>
            <a:r>
              <a:rPr b="1" i="0" lang="en-US" sz="1162" u="none" cap="none" strike="noStrike">
                <a:solidFill>
                  <a:srgbClr val="D81B60"/>
                </a:solidFill>
                <a:latin typeface="Quicksand"/>
                <a:ea typeface="Quicksand"/>
                <a:cs typeface="Quicksand"/>
                <a:sym typeface="Quicksand"/>
              </a:rPr>
              <a:t>9月30日止</a:t>
            </a: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。因學籍转换，須等高中（職）端學校確認資料並在系統操作完畢後才會派券。因各校進度不同，發放時間會有些許差異，請安心耐心等待喔～</a:t>
            </a:r>
            <a:endParaRPr/>
          </a:p>
        </p:txBody>
      </p:sp>
      <p:sp>
        <p:nvSpPr>
          <p:cNvPr id="150" name="Google Shape;150;p15"/>
          <p:cNvSpPr txBox="1"/>
          <p:nvPr/>
        </p:nvSpPr>
        <p:spPr>
          <a:xfrm>
            <a:off x="4962525" y="1953517"/>
            <a:ext cx="3467100" cy="10700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3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依據您要使用的兌換券月份洽詢相應的學校單位：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 ✦ </a:t>
            </a:r>
            <a:r>
              <a:rPr b="1" i="0" lang="en-US" sz="1162" u="none" cap="none" strike="noStrike">
                <a:solidFill>
                  <a:srgbClr val="D81B60"/>
                </a:solidFill>
                <a:latin typeface="Quicksand"/>
                <a:ea typeface="Quicksand"/>
                <a:cs typeface="Quicksand"/>
                <a:sym typeface="Quicksand"/>
              </a:rPr>
              <a:t>查詢 7 月券帳密</a:t>
            </a: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：請洽詢原畢業學校</a:t>
            </a:r>
            <a:r>
              <a:rPr b="1" i="0" lang="en-US" sz="1162" u="none" cap="none" strike="noStrike">
                <a:solidFill>
                  <a:srgbClr val="D81B60"/>
                </a:solidFill>
                <a:latin typeface="Quicksand"/>
                <a:ea typeface="Quicksand"/>
                <a:cs typeface="Quicksand"/>
                <a:sym typeface="Quicksand"/>
              </a:rPr>
              <a:t>（原國中）資訊組</a:t>
            </a: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。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 ✦ </a:t>
            </a:r>
            <a:r>
              <a:rPr b="1" i="0" lang="en-US" sz="1162" u="none" cap="none" strike="noStrike">
                <a:solidFill>
                  <a:srgbClr val="D81B60"/>
                </a:solidFill>
                <a:latin typeface="Quicksand"/>
                <a:ea typeface="Quicksand"/>
                <a:cs typeface="Quicksand"/>
                <a:sym typeface="Quicksand"/>
              </a:rPr>
              <a:t>查詢 8 月券帳密</a:t>
            </a: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：請洽詢新就讀學校</a:t>
            </a:r>
            <a:r>
              <a:rPr b="1" i="0" lang="en-US" sz="1162" u="none" cap="none" strike="noStrike">
                <a:solidFill>
                  <a:srgbClr val="D81B60"/>
                </a:solidFill>
                <a:latin typeface="Quicksand"/>
                <a:ea typeface="Quicksand"/>
                <a:cs typeface="Quicksand"/>
                <a:sym typeface="Quicksand"/>
              </a:rPr>
              <a:t>（新高中/職）資訊組</a:t>
            </a: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。</a:t>
            </a:r>
            <a:endParaRPr/>
          </a:p>
        </p:txBody>
      </p:sp>
      <p:sp>
        <p:nvSpPr>
          <p:cNvPr id="151" name="Google Shape;151;p15"/>
          <p:cNvSpPr txBox="1"/>
          <p:nvPr/>
        </p:nvSpPr>
        <p:spPr>
          <a:xfrm>
            <a:off x="4962525" y="4410967"/>
            <a:ext cx="3467100" cy="8560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3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62" u="none" cap="none" strike="noStrike">
                <a:solidFill>
                  <a:srgbClr val="D81B60"/>
                </a:solidFill>
                <a:latin typeface="Quicksand"/>
                <a:ea typeface="Quicksand"/>
                <a:cs typeface="Quicksand"/>
                <a:sym typeface="Quicksand"/>
              </a:rPr>
              <a:t>會的！免重新綁定！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 原在國中已完成親子綁定的家長，系統後台會保留對應的設定資訊，不用大費周章重新操作。等高中（職）學籍同步後，直接代領功能就會自動恢復。</a:t>
            </a:r>
            <a:endParaRPr/>
          </a:p>
        </p:txBody>
      </p:sp>
      <p:pic>
        <p:nvPicPr>
          <p:cNvPr descr="image.png" id="152" name="Google Shape;152;p1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9134475" y="2971800"/>
            <a:ext cx="2266950" cy="2266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3" name="Google Shape;153;p1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866775" y="1681608"/>
            <a:ext cx="180975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5"/>
          <p:cNvSpPr txBox="1"/>
          <p:nvPr/>
        </p:nvSpPr>
        <p:spPr>
          <a:xfrm>
            <a:off x="1123950" y="1666875"/>
            <a:ext cx="2219325" cy="2104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EC407A"/>
                </a:solidFill>
                <a:latin typeface="Quicksand"/>
                <a:ea typeface="Quicksand"/>
                <a:cs typeface="Quicksand"/>
                <a:sym typeface="Quicksand"/>
              </a:rPr>
              <a:t>Q1：親子帳號不見7月兌換券？</a:t>
            </a:r>
            <a:endParaRPr/>
          </a:p>
        </p:txBody>
      </p:sp>
      <p:pic>
        <p:nvPicPr>
          <p:cNvPr descr="image.png" id="155" name="Google Shape;155;p1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866775" y="4139058"/>
            <a:ext cx="180975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5"/>
          <p:cNvSpPr txBox="1"/>
          <p:nvPr/>
        </p:nvSpPr>
        <p:spPr>
          <a:xfrm>
            <a:off x="1123950" y="4124325"/>
            <a:ext cx="2409825" cy="2104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EC407A"/>
                </a:solidFill>
                <a:latin typeface="Quicksand"/>
                <a:ea typeface="Quicksand"/>
                <a:cs typeface="Quicksand"/>
                <a:sym typeface="Quicksand"/>
              </a:rPr>
              <a:t>Q2：就讀北市高中，8月有券嗎？</a:t>
            </a:r>
            <a:endParaRPr/>
          </a:p>
        </p:txBody>
      </p:sp>
      <p:pic>
        <p:nvPicPr>
          <p:cNvPr descr="image.png" id="157" name="Google Shape;157;p1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4962525" y="1681608"/>
            <a:ext cx="180975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5"/>
          <p:cNvSpPr txBox="1"/>
          <p:nvPr/>
        </p:nvSpPr>
        <p:spPr>
          <a:xfrm>
            <a:off x="5219700" y="1666875"/>
            <a:ext cx="2152650" cy="2104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EC407A"/>
                </a:solidFill>
                <a:latin typeface="Quicksand"/>
                <a:ea typeface="Quicksand"/>
                <a:cs typeface="Quicksand"/>
                <a:sym typeface="Quicksand"/>
              </a:rPr>
              <a:t>Q3：忘記酷課雲帳密怎麼辦？</a:t>
            </a:r>
            <a:endParaRPr/>
          </a:p>
        </p:txBody>
      </p:sp>
      <p:pic>
        <p:nvPicPr>
          <p:cNvPr descr="image.png" id="159" name="Google Shape;159;p1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4962525" y="4139058"/>
            <a:ext cx="180975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5"/>
          <p:cNvSpPr txBox="1"/>
          <p:nvPr/>
        </p:nvSpPr>
        <p:spPr>
          <a:xfrm>
            <a:off x="5219700" y="4124325"/>
            <a:ext cx="2324100" cy="2104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EC407A"/>
                </a:solidFill>
                <a:latin typeface="Quicksand"/>
                <a:ea typeface="Quicksand"/>
                <a:cs typeface="Quicksand"/>
                <a:sym typeface="Quicksand"/>
              </a:rPr>
              <a:t>Q4：原本的親子綁定會保留嗎？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CE8"/>
        </a:soli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65" name="Google Shape;16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6" name="Google Shape;166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7700" y="1466850"/>
            <a:ext cx="3905250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7" name="Google Shape;167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7700" y="3924300"/>
            <a:ext cx="3905250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8" name="Google Shape;168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43450" y="1466850"/>
            <a:ext cx="3905250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9" name="Google Shape;169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43450" y="3924300"/>
            <a:ext cx="3905250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0" name="Google Shape;170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480267" y="2238640"/>
            <a:ext cx="1575364" cy="5709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1" name="Google Shape;171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077325" y="2914650"/>
            <a:ext cx="2381250" cy="238125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6"/>
          <p:cNvSpPr/>
          <p:nvPr/>
        </p:nvSpPr>
        <p:spPr>
          <a:xfrm>
            <a:off x="10210800" y="-876300"/>
            <a:ext cx="2857500" cy="2857500"/>
          </a:xfrm>
          <a:prstGeom prst="roundRect">
            <a:avLst>
              <a:gd fmla="val 50000" name="adj"/>
            </a:avLst>
          </a:prstGeom>
          <a:solidFill>
            <a:srgbClr val="FFEFA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6"/>
          <p:cNvSpPr/>
          <p:nvPr/>
        </p:nvSpPr>
        <p:spPr>
          <a:xfrm>
            <a:off x="-685800" y="5162550"/>
            <a:ext cx="2381250" cy="2381250"/>
          </a:xfrm>
          <a:prstGeom prst="roundRect">
            <a:avLst>
              <a:gd fmla="val 50000" name="adj"/>
            </a:avLst>
          </a:prstGeom>
          <a:solidFill>
            <a:srgbClr val="FFEFA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6"/>
          <p:cNvSpPr txBox="1"/>
          <p:nvPr/>
        </p:nvSpPr>
        <p:spPr>
          <a:xfrm>
            <a:off x="1152525" y="552450"/>
            <a:ext cx="10911363" cy="5619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3D3447"/>
                </a:solidFill>
                <a:latin typeface="Fredoka"/>
                <a:ea typeface="Fredoka"/>
                <a:cs typeface="Fredoka"/>
                <a:sym typeface="Fredoka"/>
              </a:rPr>
              <a:t>✏️ 年級升班啦｜8 月兌換券小知識💐</a:t>
            </a:r>
            <a:endParaRPr/>
          </a:p>
        </p:txBody>
      </p:sp>
      <p:sp>
        <p:nvSpPr>
          <p:cNvPr id="175" name="Google Shape;175;p16"/>
          <p:cNvSpPr/>
          <p:nvPr/>
        </p:nvSpPr>
        <p:spPr>
          <a:xfrm>
            <a:off x="647700" y="1190625"/>
            <a:ext cx="10896600" cy="38100"/>
          </a:xfrm>
          <a:prstGeom prst="rect">
            <a:avLst/>
          </a:prstGeom>
          <a:solidFill>
            <a:srgbClr val="FFEFA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76" name="Google Shape;176;p1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09462" y="655667"/>
            <a:ext cx="326639" cy="3266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7" name="Google Shape;177;p1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932082" y="5700014"/>
            <a:ext cx="346481" cy="3155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8" name="Google Shape;178;p1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47700" y="633412"/>
            <a:ext cx="361950" cy="36195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16"/>
          <p:cNvSpPr txBox="1"/>
          <p:nvPr/>
        </p:nvSpPr>
        <p:spPr>
          <a:xfrm>
            <a:off x="866775" y="1953517"/>
            <a:ext cx="3467100" cy="10700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3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因為學籍升級同步需要一些處理時間喔！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 須等學校在學籍系統中</a:t>
            </a:r>
            <a:r>
              <a:rPr b="1" i="0" lang="en-US" sz="1162" u="none" cap="none" strike="noStrike">
                <a:solidFill>
                  <a:srgbClr val="FB8C00"/>
                </a:solidFill>
                <a:latin typeface="Quicksand"/>
                <a:ea typeface="Quicksand"/>
                <a:cs typeface="Quicksand"/>
                <a:sym typeface="Quicksand"/>
              </a:rPr>
              <a:t>完成升讀升班資料錄入操作</a:t>
            </a: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後，兌換券才會在酷課雲順利呈現。每所學校的處理進度不同，到帳時間有先有後，還請家長與同學見諒！</a:t>
            </a:r>
            <a:endParaRPr/>
          </a:p>
        </p:txBody>
      </p:sp>
      <p:sp>
        <p:nvSpPr>
          <p:cNvPr id="180" name="Google Shape;180;p16"/>
          <p:cNvSpPr txBox="1"/>
          <p:nvPr/>
        </p:nvSpPr>
        <p:spPr>
          <a:xfrm>
            <a:off x="866775" y="4410967"/>
            <a:ext cx="3467100" cy="8560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3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62" u="none" cap="none" strike="noStrike">
                <a:solidFill>
                  <a:srgbClr val="FB8C00"/>
                </a:solidFill>
                <a:latin typeface="Quicksand"/>
                <a:ea typeface="Quicksand"/>
                <a:cs typeface="Quicksand"/>
                <a:sym typeface="Quicksand"/>
              </a:rPr>
              <a:t>很抱歉，不會延長喔！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 因為系統後台已提前設定好每期兌換券的固定有效期限。因此， </a:t>
            </a:r>
            <a:r>
              <a:rPr b="1" i="0" lang="en-US" sz="1162" u="none" cap="none" strike="noStrike">
                <a:solidFill>
                  <a:srgbClr val="FB8C00"/>
                </a:solidFill>
                <a:latin typeface="Quicksand"/>
                <a:ea typeface="Quicksand"/>
                <a:cs typeface="Quicksand"/>
                <a:sym typeface="Quicksand"/>
              </a:rPr>
              <a:t>8月份兌換券的有效期限依然到 9月30日截止</a:t>
            </a: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。請大家領到券後要把握時間儘快兌換唷！</a:t>
            </a:r>
            <a:endParaRPr/>
          </a:p>
        </p:txBody>
      </p:sp>
      <p:sp>
        <p:nvSpPr>
          <p:cNvPr id="181" name="Google Shape;181;p16"/>
          <p:cNvSpPr txBox="1"/>
          <p:nvPr/>
        </p:nvSpPr>
        <p:spPr>
          <a:xfrm>
            <a:off x="4962525" y="1953517"/>
            <a:ext cx="3467100" cy="8560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5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本計畫適用於就讀臺北市公私立高國中小的女性學生！補助學層涵蓋：</a:t>
            </a:r>
            <a:r>
              <a:rPr b="1" i="0" lang="en-US" sz="1162" u="none" cap="none" strike="noStrike">
                <a:solidFill>
                  <a:srgbClr val="FB8C00"/>
                </a:solidFill>
                <a:latin typeface="Quicksand"/>
                <a:ea typeface="Quicksand"/>
                <a:cs typeface="Quicksand"/>
                <a:sym typeface="Quicksand"/>
              </a:rPr>
              <a:t>國小高年級（4升5、5升6）</a:t>
            </a: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、</a:t>
            </a:r>
            <a:r>
              <a:rPr b="1" i="0" lang="en-US" sz="1162" u="none" cap="none" strike="noStrike">
                <a:solidFill>
                  <a:srgbClr val="FB8C00"/>
                </a:solidFill>
                <a:latin typeface="Quicksand"/>
                <a:ea typeface="Quicksand"/>
                <a:cs typeface="Quicksand"/>
                <a:sym typeface="Quicksand"/>
              </a:rPr>
              <a:t>國中（7升8、8升9）</a:t>
            </a: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以及</a:t>
            </a:r>
            <a:r>
              <a:rPr b="1" i="0" lang="en-US" sz="1162" u="none" cap="none" strike="noStrike">
                <a:solidFill>
                  <a:srgbClr val="FB8C00"/>
                </a:solidFill>
                <a:latin typeface="Quicksand"/>
                <a:ea typeface="Quicksand"/>
                <a:cs typeface="Quicksand"/>
                <a:sym typeface="Quicksand"/>
              </a:rPr>
              <a:t>高中職一年級</a:t>
            </a: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。一同呵護女孩們的生理期友善體驗！</a:t>
            </a:r>
            <a:endParaRPr/>
          </a:p>
        </p:txBody>
      </p:sp>
      <p:sp>
        <p:nvSpPr>
          <p:cNvPr id="182" name="Google Shape;182;p16"/>
          <p:cNvSpPr txBox="1"/>
          <p:nvPr/>
        </p:nvSpPr>
        <p:spPr>
          <a:xfrm>
            <a:off x="4962525" y="4410967"/>
            <a:ext cx="3467100" cy="8560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5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因應暑期校務系統升級學籍轉換，建議將</a:t>
            </a:r>
            <a:r>
              <a:rPr b="1" i="0" lang="en-US" sz="1162" u="none" cap="none" strike="noStrike">
                <a:solidFill>
                  <a:srgbClr val="FB8C00"/>
                </a:solidFill>
                <a:latin typeface="Quicksand"/>
                <a:ea typeface="Quicksand"/>
                <a:cs typeface="Quicksand"/>
                <a:sym typeface="Quicksand"/>
              </a:rPr>
              <a:t>6月份及7月份</a:t>
            </a: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的兌換券，</a:t>
            </a:r>
            <a:r>
              <a:rPr b="1" i="0" lang="en-US" sz="1162" u="none" cap="none" strike="noStrike">
                <a:solidFill>
                  <a:srgbClr val="FB8C00"/>
                </a:solidFill>
                <a:latin typeface="Quicksand"/>
                <a:ea typeface="Quicksand"/>
                <a:cs typeface="Quicksand"/>
                <a:sym typeface="Quicksand"/>
              </a:rPr>
              <a:t>儘量於7月份第一週前</a:t>
            </a: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至超商通路兌換完畢，避免因學籍轉移導致短期帳號切換影響您的權益喔！</a:t>
            </a:r>
            <a:endParaRPr/>
          </a:p>
        </p:txBody>
      </p:sp>
      <p:pic>
        <p:nvPicPr>
          <p:cNvPr descr="image.png" id="183" name="Google Shape;183;p1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9134475" y="2971800"/>
            <a:ext cx="2266950" cy="2266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4" name="Google Shape;184;p16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866775" y="1681608"/>
            <a:ext cx="180975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16"/>
          <p:cNvSpPr txBox="1"/>
          <p:nvPr/>
        </p:nvSpPr>
        <p:spPr>
          <a:xfrm>
            <a:off x="1123950" y="1666875"/>
            <a:ext cx="1962150" cy="2104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FFA726"/>
                </a:solidFill>
                <a:latin typeface="Quicksand"/>
                <a:ea typeface="Quicksand"/>
                <a:cs typeface="Quicksand"/>
                <a:sym typeface="Quicksand"/>
              </a:rPr>
              <a:t>Q1：8月1日沒看到新的券？</a:t>
            </a:r>
            <a:endParaRPr/>
          </a:p>
        </p:txBody>
      </p:sp>
      <p:pic>
        <p:nvPicPr>
          <p:cNvPr descr="image.png" id="186" name="Google Shape;186;p16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866775" y="4139058"/>
            <a:ext cx="180975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6"/>
          <p:cNvSpPr txBox="1"/>
          <p:nvPr/>
        </p:nvSpPr>
        <p:spPr>
          <a:xfrm>
            <a:off x="1123950" y="4124325"/>
            <a:ext cx="2647950" cy="2104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FFA726"/>
                </a:solidFill>
                <a:latin typeface="Quicksand"/>
                <a:ea typeface="Quicksand"/>
                <a:cs typeface="Quicksand"/>
                <a:sym typeface="Quicksand"/>
              </a:rPr>
              <a:t>Q2：券比較晚拿到，期限會延長嗎？</a:t>
            </a:r>
            <a:endParaRPr/>
          </a:p>
        </p:txBody>
      </p:sp>
      <p:pic>
        <p:nvPicPr>
          <p:cNvPr descr="image.png" id="188" name="Google Shape;188;p16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4962525" y="1681608"/>
            <a:ext cx="180975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16"/>
          <p:cNvSpPr txBox="1"/>
          <p:nvPr/>
        </p:nvSpPr>
        <p:spPr>
          <a:xfrm>
            <a:off x="5219700" y="1666875"/>
            <a:ext cx="1619250" cy="2104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FFA726"/>
                </a:solidFill>
                <a:latin typeface="Quicksand"/>
                <a:ea typeface="Quicksand"/>
                <a:cs typeface="Quicksand"/>
                <a:sym typeface="Quicksand"/>
              </a:rPr>
              <a:t>誰是合格補助對象呢？</a:t>
            </a:r>
            <a:endParaRPr/>
          </a:p>
        </p:txBody>
      </p:sp>
      <p:pic>
        <p:nvPicPr>
          <p:cNvPr descr="image.png" id="190" name="Google Shape;190;p16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4962525" y="4139058"/>
            <a:ext cx="200025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6"/>
          <p:cNvSpPr txBox="1"/>
          <p:nvPr/>
        </p:nvSpPr>
        <p:spPr>
          <a:xfrm>
            <a:off x="5238750" y="4124325"/>
            <a:ext cx="1943100" cy="2104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FFA726"/>
                </a:solidFill>
                <a:latin typeface="Quicksand"/>
                <a:ea typeface="Quicksand"/>
                <a:cs typeface="Quicksand"/>
                <a:sym typeface="Quicksand"/>
              </a:rPr>
              <a:t>溫馨提醒：儘早兌換最安心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CF7F4"/>
        </a:solid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6" name="Google Shape;19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7" name="Google Shape;197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7700" y="1466850"/>
            <a:ext cx="3905250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8" name="Google Shape;198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7700" y="3924300"/>
            <a:ext cx="3905250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9" name="Google Shape;199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43450" y="1466850"/>
            <a:ext cx="3905250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0" name="Google Shape;200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43450" y="3924300"/>
            <a:ext cx="3905250" cy="2209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1" name="Google Shape;201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480267" y="2238640"/>
            <a:ext cx="1575364" cy="5709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2" name="Google Shape;202;p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077325" y="2914650"/>
            <a:ext cx="2381250" cy="238125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17"/>
          <p:cNvSpPr/>
          <p:nvPr/>
        </p:nvSpPr>
        <p:spPr>
          <a:xfrm>
            <a:off x="10210800" y="-876300"/>
            <a:ext cx="2857500" cy="2857500"/>
          </a:xfrm>
          <a:prstGeom prst="roundRect">
            <a:avLst>
              <a:gd fmla="val 50000" name="adj"/>
            </a:avLst>
          </a:prstGeom>
          <a:solidFill>
            <a:srgbClr val="C8EC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17"/>
          <p:cNvSpPr/>
          <p:nvPr/>
        </p:nvSpPr>
        <p:spPr>
          <a:xfrm>
            <a:off x="-685800" y="5162550"/>
            <a:ext cx="2381250" cy="2381250"/>
          </a:xfrm>
          <a:prstGeom prst="roundRect">
            <a:avLst>
              <a:gd fmla="val 50000" name="adj"/>
            </a:avLst>
          </a:prstGeom>
          <a:solidFill>
            <a:srgbClr val="C8EC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17"/>
          <p:cNvSpPr txBox="1"/>
          <p:nvPr/>
        </p:nvSpPr>
        <p:spPr>
          <a:xfrm>
            <a:off x="1066800" y="552450"/>
            <a:ext cx="11001375" cy="5619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3D3447"/>
                </a:solidFill>
                <a:latin typeface="Fredoka"/>
                <a:ea typeface="Fredoka"/>
                <a:cs typeface="Fredoka"/>
                <a:sym typeface="Fredoka"/>
              </a:rPr>
              <a:t>🚶‍♀️ 轉學新生看這裡｜兌換券指南🍬</a:t>
            </a:r>
            <a:endParaRPr/>
          </a:p>
        </p:txBody>
      </p:sp>
      <p:sp>
        <p:nvSpPr>
          <p:cNvPr id="206" name="Google Shape;206;p17"/>
          <p:cNvSpPr/>
          <p:nvPr/>
        </p:nvSpPr>
        <p:spPr>
          <a:xfrm>
            <a:off x="647700" y="1190625"/>
            <a:ext cx="10896600" cy="38100"/>
          </a:xfrm>
          <a:prstGeom prst="rect">
            <a:avLst/>
          </a:prstGeom>
          <a:solidFill>
            <a:srgbClr val="C8EC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07" name="Google Shape;207;p1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969893" y="5703322"/>
            <a:ext cx="308960" cy="3089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8" name="Google Shape;208;p1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47700" y="633412"/>
            <a:ext cx="276225" cy="36195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17"/>
          <p:cNvSpPr txBox="1"/>
          <p:nvPr/>
        </p:nvSpPr>
        <p:spPr>
          <a:xfrm>
            <a:off x="866775" y="1953517"/>
            <a:ext cx="3467100" cy="8560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5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親愛的轉學生同學，只要在</a:t>
            </a:r>
            <a:r>
              <a:rPr b="1" i="0" lang="en-US" sz="1162" u="none" cap="none" strike="noStrike">
                <a:solidFill>
                  <a:srgbClr val="00897B"/>
                </a:solidFill>
                <a:latin typeface="Quicksand"/>
                <a:ea typeface="Quicksand"/>
                <a:cs typeface="Quicksand"/>
                <a:sym typeface="Quicksand"/>
              </a:rPr>
              <a:t>轉學入校當月份</a:t>
            </a: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，由新學校於系統為您建立完整學籍後，</a:t>
            </a:r>
            <a:r>
              <a:rPr b="1" i="0" lang="en-US" sz="1162" u="none" cap="none" strike="noStrike">
                <a:solidFill>
                  <a:srgbClr val="00897B"/>
                </a:solidFill>
                <a:latin typeface="Quicksand"/>
                <a:ea typeface="Quicksand"/>
                <a:cs typeface="Quicksand"/>
                <a:sym typeface="Quicksand"/>
              </a:rPr>
              <a:t>隔天（次日）</a:t>
            </a: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就可以在您的個人帳戶順利取得當月的兌換券囉！快速又方便！</a:t>
            </a:r>
            <a:endParaRPr/>
          </a:p>
        </p:txBody>
      </p:sp>
      <p:sp>
        <p:nvSpPr>
          <p:cNvPr id="210" name="Google Shape;210;p17"/>
          <p:cNvSpPr txBox="1"/>
          <p:nvPr/>
        </p:nvSpPr>
        <p:spPr>
          <a:xfrm>
            <a:off x="866775" y="4410967"/>
            <a:ext cx="3467100" cy="6420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5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系統會透過後台將生理用品補助券直接發送到學生的</a:t>
            </a:r>
            <a:r>
              <a:rPr b="1" i="0" lang="en-US" sz="1162" u="none" cap="none" strike="noStrike">
                <a:solidFill>
                  <a:srgbClr val="00897B"/>
                </a:solidFill>
                <a:latin typeface="Quicksand"/>
                <a:ea typeface="Quicksand"/>
                <a:cs typeface="Quicksand"/>
                <a:sym typeface="Quicksand"/>
              </a:rPr>
              <a:t>酷課雲個人帳號</a:t>
            </a: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內，每月定期派發 2 張。您可以直接用手機下載 </a:t>
            </a:r>
            <a:r>
              <a:rPr b="1" i="0" lang="en-US" sz="1162" u="none" cap="none" strike="noStrike">
                <a:solidFill>
                  <a:srgbClr val="00897B"/>
                </a:solidFill>
                <a:latin typeface="Quicksand"/>
                <a:ea typeface="Quicksand"/>
                <a:cs typeface="Quicksand"/>
                <a:sym typeface="Quicksand"/>
              </a:rPr>
              <a:t>「酷課 APP」</a:t>
            </a: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 進行領券兌換！</a:t>
            </a:r>
            <a:endParaRPr/>
          </a:p>
        </p:txBody>
      </p:sp>
      <p:sp>
        <p:nvSpPr>
          <p:cNvPr id="211" name="Google Shape;211;p17"/>
          <p:cNvSpPr txBox="1"/>
          <p:nvPr/>
        </p:nvSpPr>
        <p:spPr>
          <a:xfrm>
            <a:off x="4962525" y="1953517"/>
            <a:ext cx="3467100" cy="8560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5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若發生酷課雲登入困難，或者忘記了帳號、密碼，請於轉學報到後，直接聯繫</a:t>
            </a:r>
            <a:r>
              <a:rPr b="1" i="0" lang="en-US" sz="1162" u="none" cap="none" strike="noStrike">
                <a:solidFill>
                  <a:srgbClr val="00897B"/>
                </a:solidFill>
                <a:latin typeface="Quicksand"/>
                <a:ea typeface="Quicksand"/>
                <a:cs typeface="Quicksand"/>
                <a:sym typeface="Quicksand"/>
              </a:rPr>
              <a:t>新學校的「資訊組」</a:t>
            </a: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，老師們都會在第一時間親切地幫您重設與解答問題喔！</a:t>
            </a:r>
            <a:endParaRPr/>
          </a:p>
        </p:txBody>
      </p:sp>
      <p:sp>
        <p:nvSpPr>
          <p:cNvPr id="212" name="Google Shape;212;p17"/>
          <p:cNvSpPr txBox="1"/>
          <p:nvPr/>
        </p:nvSpPr>
        <p:spPr>
          <a:xfrm>
            <a:off x="4962525" y="4410967"/>
            <a:ext cx="3467100" cy="8560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5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目前提供貼心的三大通路兌換，包含</a:t>
            </a:r>
            <a:r>
              <a:rPr b="1" i="0" lang="en-US" sz="1162" u="none" cap="none" strike="noStrike">
                <a:solidFill>
                  <a:srgbClr val="00897B"/>
                </a:solidFill>
                <a:latin typeface="Quicksand"/>
                <a:ea typeface="Quicksand"/>
                <a:cs typeface="Quicksand"/>
                <a:sym typeface="Quicksand"/>
              </a:rPr>
              <a:t>「全家便利商店」</a:t>
            </a: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、</a:t>
            </a:r>
            <a:r>
              <a:rPr b="1" i="0" lang="en-US" sz="1162" u="none" cap="none" strike="noStrike">
                <a:solidFill>
                  <a:srgbClr val="00897B"/>
                </a:solidFill>
                <a:latin typeface="Quicksand"/>
                <a:ea typeface="Quicksand"/>
                <a:cs typeface="Quicksand"/>
                <a:sym typeface="Quicksand"/>
              </a:rPr>
              <a:t>「萊爾富」</a:t>
            </a: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以及</a:t>
            </a:r>
            <a:r>
              <a:rPr b="1" i="0" lang="en-US" sz="1162" u="none" cap="none" strike="noStrike">
                <a:solidFill>
                  <a:srgbClr val="00897B"/>
                </a:solidFill>
                <a:latin typeface="Quicksand"/>
                <a:ea typeface="Quicksand"/>
                <a:cs typeface="Quicksand"/>
                <a:sym typeface="Quicksand"/>
              </a:rPr>
              <a:t>「7-ELEVEN」</a:t>
            </a:r>
            <a:r>
              <a:rPr b="0" i="0" lang="en-US" sz="1162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門市。只要出示條碼或超商多媒體機台列印小白單，即可輕鬆挑選適配的女性生理用品！</a:t>
            </a:r>
            <a:endParaRPr/>
          </a:p>
        </p:txBody>
      </p:sp>
      <p:pic>
        <p:nvPicPr>
          <p:cNvPr descr="image.png" id="213" name="Google Shape;213;p1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9134475" y="2971800"/>
            <a:ext cx="2266950" cy="2266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4" name="Google Shape;214;p1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66775" y="1681608"/>
            <a:ext cx="180975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17"/>
          <p:cNvSpPr txBox="1"/>
          <p:nvPr/>
        </p:nvSpPr>
        <p:spPr>
          <a:xfrm>
            <a:off x="1123950" y="1666875"/>
            <a:ext cx="2457450" cy="2104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26A69A"/>
                </a:solidFill>
                <a:latin typeface="Quicksand"/>
                <a:ea typeface="Quicksand"/>
                <a:cs typeface="Quicksand"/>
                <a:sym typeface="Quicksand"/>
              </a:rPr>
              <a:t>Q1：何時可拿到生理用品兌換券？</a:t>
            </a:r>
            <a:endParaRPr/>
          </a:p>
        </p:txBody>
      </p:sp>
      <p:pic>
        <p:nvPicPr>
          <p:cNvPr descr="image.png" id="216" name="Google Shape;216;p1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66775" y="4139058"/>
            <a:ext cx="180975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17"/>
          <p:cNvSpPr txBox="1"/>
          <p:nvPr/>
        </p:nvSpPr>
        <p:spPr>
          <a:xfrm>
            <a:off x="1123950" y="4124325"/>
            <a:ext cx="2162175" cy="2104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26A69A"/>
                </a:solidFill>
                <a:latin typeface="Quicksand"/>
                <a:ea typeface="Quicksand"/>
                <a:cs typeface="Quicksand"/>
                <a:sym typeface="Quicksand"/>
              </a:rPr>
              <a:t>Q2：兌換券會發送到哪裡呢？</a:t>
            </a:r>
            <a:endParaRPr/>
          </a:p>
        </p:txBody>
      </p:sp>
      <p:pic>
        <p:nvPicPr>
          <p:cNvPr descr="image.png" id="218" name="Google Shape;218;p1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962525" y="1681608"/>
            <a:ext cx="180975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17"/>
          <p:cNvSpPr txBox="1"/>
          <p:nvPr/>
        </p:nvSpPr>
        <p:spPr>
          <a:xfrm>
            <a:off x="5219700" y="1666875"/>
            <a:ext cx="2314575" cy="2104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26A69A"/>
                </a:solidFill>
                <a:latin typeface="Quicksand"/>
                <a:ea typeface="Quicksand"/>
                <a:cs typeface="Quicksand"/>
                <a:sym typeface="Quicksand"/>
              </a:rPr>
              <a:t>Q3：忘記酷課雲帳密，該找誰？</a:t>
            </a:r>
            <a:endParaRPr/>
          </a:p>
        </p:txBody>
      </p:sp>
      <p:pic>
        <p:nvPicPr>
          <p:cNvPr descr="image.png" id="220" name="Google Shape;220;p1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4962525" y="4139058"/>
            <a:ext cx="200025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17"/>
          <p:cNvSpPr txBox="1"/>
          <p:nvPr/>
        </p:nvSpPr>
        <p:spPr>
          <a:xfrm>
            <a:off x="5238750" y="4124325"/>
            <a:ext cx="2162175" cy="2104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26A69A"/>
                </a:solidFill>
                <a:latin typeface="Quicksand"/>
                <a:ea typeface="Quicksand"/>
                <a:cs typeface="Quicksand"/>
                <a:sym typeface="Quicksand"/>
              </a:rPr>
              <a:t>Q4：可以在哪些商店兌換呢？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2FC"/>
        </a:solidFill>
      </p:bgPr>
    </p:bg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26" name="Google Shape;226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7" name="Google Shape;227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7700" y="1466850"/>
            <a:ext cx="52578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8" name="Google Shape;228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86500" y="1466850"/>
            <a:ext cx="5257800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18"/>
          <p:cNvSpPr/>
          <p:nvPr/>
        </p:nvSpPr>
        <p:spPr>
          <a:xfrm>
            <a:off x="10210800" y="-876300"/>
            <a:ext cx="2857500" cy="2857500"/>
          </a:xfrm>
          <a:prstGeom prst="roundRect">
            <a:avLst>
              <a:gd fmla="val 50000" name="adj"/>
            </a:avLst>
          </a:prstGeom>
          <a:solidFill>
            <a:srgbClr val="E8D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8"/>
          <p:cNvSpPr/>
          <p:nvPr/>
        </p:nvSpPr>
        <p:spPr>
          <a:xfrm>
            <a:off x="-685800" y="5162550"/>
            <a:ext cx="2381250" cy="2381250"/>
          </a:xfrm>
          <a:prstGeom prst="roundRect">
            <a:avLst>
              <a:gd fmla="val 50000" name="adj"/>
            </a:avLst>
          </a:prstGeom>
          <a:solidFill>
            <a:srgbClr val="E8D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18"/>
          <p:cNvSpPr txBox="1"/>
          <p:nvPr/>
        </p:nvSpPr>
        <p:spPr>
          <a:xfrm>
            <a:off x="1152525" y="552450"/>
            <a:ext cx="10911363" cy="5619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3D3447"/>
                </a:solidFill>
                <a:latin typeface="Fredoka"/>
                <a:ea typeface="Fredoka"/>
                <a:cs typeface="Fredoka"/>
                <a:sym typeface="Fredoka"/>
              </a:rPr>
              <a:t>🎁 酷課雲兌換生理用品輕鬆上手！</a:t>
            </a:r>
            <a:endParaRPr/>
          </a:p>
        </p:txBody>
      </p:sp>
      <p:sp>
        <p:nvSpPr>
          <p:cNvPr id="232" name="Google Shape;232;p18"/>
          <p:cNvSpPr/>
          <p:nvPr/>
        </p:nvSpPr>
        <p:spPr>
          <a:xfrm>
            <a:off x="647700" y="1190625"/>
            <a:ext cx="10896600" cy="38100"/>
          </a:xfrm>
          <a:prstGeom prst="rect">
            <a:avLst/>
          </a:prstGeom>
          <a:solidFill>
            <a:srgbClr val="E8D4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33" name="Google Shape;233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9462" y="655667"/>
            <a:ext cx="326639" cy="3266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4" name="Google Shape;234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036061" y="5709111"/>
            <a:ext cx="243297" cy="2973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5" name="Google Shape;235;p1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47700" y="633412"/>
            <a:ext cx="361950" cy="36195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18"/>
          <p:cNvSpPr txBox="1"/>
          <p:nvPr/>
        </p:nvSpPr>
        <p:spPr>
          <a:xfrm>
            <a:off x="7845266" y="2366069"/>
            <a:ext cx="2140267" cy="352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4765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8E24AA"/>
                </a:solidFill>
                <a:latin typeface="Fredoka"/>
                <a:ea typeface="Fredoka"/>
                <a:cs typeface="Fredoka"/>
                <a:sym typeface="Fredoka"/>
              </a:rPr>
              <a:t>諮詢與協助管道</a:t>
            </a:r>
            <a:endParaRPr/>
          </a:p>
        </p:txBody>
      </p:sp>
      <p:pic>
        <p:nvPicPr>
          <p:cNvPr descr="image.png" id="237" name="Google Shape;237;p1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896225" y="2442269"/>
            <a:ext cx="24765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18"/>
          <p:cNvSpPr txBox="1"/>
          <p:nvPr/>
        </p:nvSpPr>
        <p:spPr>
          <a:xfrm>
            <a:off x="6615112" y="3629025"/>
            <a:ext cx="4600575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4765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市民熱線</a:t>
            </a:r>
            <a:r>
              <a:rPr b="0" i="0" lang="en-US" sz="1350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：撥打 </a:t>
            </a:r>
            <a:r>
              <a:rPr b="1" i="0" lang="en-US" sz="1350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1999</a:t>
            </a:r>
            <a:r>
              <a:rPr b="0" i="0" lang="en-US" sz="1350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（外縣市 02-27208889）</a:t>
            </a:r>
            <a:endParaRPr/>
          </a:p>
        </p:txBody>
      </p:sp>
      <p:sp>
        <p:nvSpPr>
          <p:cNvPr id="239" name="Google Shape;239;p18"/>
          <p:cNvSpPr txBox="1"/>
          <p:nvPr/>
        </p:nvSpPr>
        <p:spPr>
          <a:xfrm>
            <a:off x="6615112" y="4074765"/>
            <a:ext cx="4600575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6670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校內窗口</a:t>
            </a:r>
            <a:r>
              <a:rPr b="0" i="0" lang="en-US" sz="1350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：請逕洽各校</a:t>
            </a:r>
            <a:r>
              <a:rPr b="1" i="0" lang="en-US" sz="1350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資訊組</a:t>
            </a:r>
            <a:r>
              <a:rPr b="0" i="0" lang="en-US" sz="1350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（帳密）、</a:t>
            </a:r>
            <a:r>
              <a:rPr b="1" i="0" lang="en-US" sz="1350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衛生組</a:t>
            </a:r>
            <a:r>
              <a:rPr b="0" i="0" lang="en-US" sz="1350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（計畫）</a:t>
            </a:r>
            <a:endParaRPr/>
          </a:p>
        </p:txBody>
      </p:sp>
      <p:pic>
        <p:nvPicPr>
          <p:cNvPr descr="image.png" id="240" name="Google Shape;240;p1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696200" y="4758630"/>
            <a:ext cx="11620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1" name="Google Shape;241;p18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8953500" y="4758630"/>
            <a:ext cx="11811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18"/>
          <p:cNvSpPr txBox="1"/>
          <p:nvPr/>
        </p:nvSpPr>
        <p:spPr>
          <a:xfrm>
            <a:off x="1238250" y="1781175"/>
            <a:ext cx="4352925" cy="453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8E24AA"/>
                </a:solidFill>
                <a:latin typeface="Quicksand"/>
                <a:ea typeface="Quicksand"/>
                <a:cs typeface="Quicksand"/>
                <a:sym typeface="Quicksand"/>
              </a:rPr>
              <a:t>📱 手機下載酷課APP：</a:t>
            </a:r>
            <a:r>
              <a:rPr b="0" i="0" lang="en-US" sz="1275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 登入APP後，於兌換券專區直接出示條碼即可快速在櫃台掃描兌換，最省時！</a:t>
            </a:r>
            <a:endParaRPr/>
          </a:p>
        </p:txBody>
      </p:sp>
      <p:sp>
        <p:nvSpPr>
          <p:cNvPr id="243" name="Google Shape;243;p18"/>
          <p:cNvSpPr txBox="1"/>
          <p:nvPr/>
        </p:nvSpPr>
        <p:spPr>
          <a:xfrm>
            <a:off x="1285875" y="2405955"/>
            <a:ext cx="4305300" cy="453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8E24AA"/>
                </a:solidFill>
                <a:latin typeface="Quicksand"/>
                <a:ea typeface="Quicksand"/>
                <a:cs typeface="Quicksand"/>
                <a:sym typeface="Quicksand"/>
              </a:rPr>
              <a:t>💻 電腦網頁列印：</a:t>
            </a:r>
            <a:r>
              <a:rPr b="0" i="0" lang="en-US" sz="1275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 如果沒有智慧型手機，可在家中登入電腦版「酷課雲」網站，將兌換券條碼列印帶至門市兌換。</a:t>
            </a:r>
            <a:endParaRPr/>
          </a:p>
        </p:txBody>
      </p:sp>
      <p:sp>
        <p:nvSpPr>
          <p:cNvPr id="244" name="Google Shape;244;p18"/>
          <p:cNvSpPr txBox="1"/>
          <p:nvPr/>
        </p:nvSpPr>
        <p:spPr>
          <a:xfrm>
            <a:off x="1333500" y="3030735"/>
            <a:ext cx="4257675" cy="6799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8E24AA"/>
                </a:solidFill>
                <a:latin typeface="Quicksand"/>
                <a:ea typeface="Quicksand"/>
                <a:cs typeface="Quicksand"/>
                <a:sym typeface="Quicksand"/>
              </a:rPr>
              <a:t>🏪 商店多媒體機：</a:t>
            </a:r>
            <a:r>
              <a:rPr b="0" i="0" lang="en-US" sz="1275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 也可以記下兌換序號，至四大超商多媒體機台（如ibon、FamiPort、Life-ET）列印小白單後於收銀台領取。</a:t>
            </a:r>
            <a:endParaRPr/>
          </a:p>
        </p:txBody>
      </p:sp>
      <p:sp>
        <p:nvSpPr>
          <p:cNvPr id="245" name="Google Shape;245;p18"/>
          <p:cNvSpPr txBox="1"/>
          <p:nvPr/>
        </p:nvSpPr>
        <p:spPr>
          <a:xfrm>
            <a:off x="1333500" y="3882181"/>
            <a:ext cx="4257675" cy="6799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75" u="none" cap="none" strike="noStrike">
                <a:solidFill>
                  <a:srgbClr val="8E24AA"/>
                </a:solidFill>
                <a:latin typeface="Quicksand"/>
                <a:ea typeface="Quicksand"/>
                <a:cs typeface="Quicksand"/>
                <a:sym typeface="Quicksand"/>
              </a:rPr>
              <a:t>🛍️ 家長貼心代領：</a:t>
            </a:r>
            <a:r>
              <a:rPr b="0" i="0" lang="en-US" sz="1275" u="none" cap="none" strike="noStrike">
                <a:solidFill>
                  <a:srgbClr val="554A60"/>
                </a:solidFill>
                <a:latin typeface="Quicksand"/>
                <a:ea typeface="Quicksand"/>
                <a:cs typeface="Quicksand"/>
                <a:sym typeface="Quicksand"/>
              </a:rPr>
              <a:t> 家長只要完成「親子帳號綁定」，即可在個人的酷課APP中出示條碼，為家中的小寶貝代領商品唷！</a:t>
            </a:r>
            <a:endParaRPr/>
          </a:p>
        </p:txBody>
      </p:sp>
      <p:pic>
        <p:nvPicPr>
          <p:cNvPr descr="image.png" id="246" name="Google Shape;246;p18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000875" y="3676650"/>
            <a:ext cx="171450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7" name="Google Shape;247;p18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6615112" y="4122390"/>
            <a:ext cx="190500" cy="171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8" name="Google Shape;248;p18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7858125" y="4891980"/>
            <a:ext cx="133350" cy="133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9" name="Google Shape;249;p18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9115425" y="4891980"/>
            <a:ext cx="152400" cy="133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0" name="Google Shape;250;p18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962025" y="1804987"/>
            <a:ext cx="14287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1" name="Google Shape;251;p18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962025" y="2429767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2" name="Google Shape;252;p18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962025" y="3054548"/>
            <a:ext cx="23812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3" name="Google Shape;253;p18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962025" y="3905994"/>
            <a:ext cx="238125" cy="20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